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sldIdLst>
    <p:sldId id="287" r:id="rId2"/>
    <p:sldId id="256" r:id="rId3"/>
    <p:sldId id="288" r:id="rId4"/>
    <p:sldId id="258" r:id="rId5"/>
    <p:sldId id="285" r:id="rId6"/>
    <p:sldId id="286" r:id="rId7"/>
    <p:sldId id="259" r:id="rId8"/>
    <p:sldId id="261" r:id="rId9"/>
    <p:sldId id="266" r:id="rId10"/>
    <p:sldId id="297" r:id="rId11"/>
    <p:sldId id="296" r:id="rId12"/>
    <p:sldId id="262" r:id="rId13"/>
    <p:sldId id="263" r:id="rId14"/>
    <p:sldId id="264" r:id="rId15"/>
    <p:sldId id="265" r:id="rId16"/>
    <p:sldId id="289" r:id="rId17"/>
    <p:sldId id="290" r:id="rId18"/>
    <p:sldId id="291" r:id="rId19"/>
    <p:sldId id="292" r:id="rId20"/>
    <p:sldId id="293" r:id="rId21"/>
    <p:sldId id="294" r:id="rId22"/>
    <p:sldId id="295" r:id="rId23"/>
    <p:sldId id="267" r:id="rId24"/>
    <p:sldId id="268" r:id="rId25"/>
    <p:sldId id="269" r:id="rId26"/>
    <p:sldId id="270" r:id="rId27"/>
    <p:sldId id="271" r:id="rId28"/>
    <p:sldId id="272" r:id="rId29"/>
  </p:sldIdLst>
  <p:sldSz cx="9144000" cy="6858000" type="screen4x3"/>
  <p:notesSz cx="6858000" cy="9144000"/>
  <p:custShowLst>
    <p:custShow name="Torreón" id="0">
      <p:sldLst>
        <p:sld r:id="rId9"/>
        <p:sld r:id="rId10"/>
        <p:sld r:id="rId11"/>
        <p:sld r:id="rId12"/>
        <p:sld r:id="rId13"/>
        <p:sld r:id="rId14"/>
        <p:sld r:id="rId15"/>
        <p:sld r:id="rId16"/>
        <p:sld r:id="rId8"/>
      </p:sldLst>
    </p:custShow>
    <p:custShow name="Viesca" id="1">
      <p:sldLst>
        <p:sld r:id="rId24"/>
        <p:sld r:id="rId25"/>
        <p:sld r:id="rId26"/>
        <p:sld r:id="rId27"/>
        <p:sld r:id="rId28"/>
        <p:sld r:id="rId29"/>
        <p:sld r:id="rId8"/>
      </p:sldLst>
    </p:custShow>
    <p:custShow name="Presentación personalizada 1" id="2">
      <p:sldLst>
        <p:sld r:id="rId17"/>
        <p:sld r:id="rId18"/>
        <p:sld r:id="rId19"/>
        <p:sld r:id="rId20"/>
        <p:sld r:id="rId21"/>
        <p:sld r:id="rId22"/>
        <p:sld r:id="rId23"/>
        <p:sld r:id="rId8"/>
      </p:sldLst>
    </p:custShow>
  </p:custShowLst>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41" autoAdjust="0"/>
    <p:restoredTop sz="94671" autoAdjust="0"/>
  </p:normalViewPr>
  <p:slideViewPr>
    <p:cSldViewPr>
      <p:cViewPr>
        <p:scale>
          <a:sx n="60" d="100"/>
          <a:sy n="60" d="100"/>
        </p:scale>
        <p:origin x="-1662" y="-294"/>
      </p:cViewPr>
      <p:guideLst>
        <p:guide orient="horz" pos="2160"/>
        <p:guide pos="2880"/>
      </p:guideLst>
    </p:cSldViewPr>
  </p:slideViewPr>
  <p:outlineViewPr>
    <p:cViewPr>
      <p:scale>
        <a:sx n="33" d="100"/>
        <a:sy n="33" d="100"/>
      </p:scale>
      <p:origin x="0" y="129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p:txBody>
          <a:bodyPr/>
          <a:lstStyle/>
          <a:p>
            <a:fld id="{3A489C95-0779-4B22-A57D-724EC3D620E0}" type="datetimeFigureOut">
              <a:rPr lang="es-MX" smtClean="0"/>
              <a:t>04/04/2012</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F71CFE7D-A26F-4CA7-BB13-1ADB5411D10F}" type="slidenum">
              <a:rPr lang="es-MX" smtClean="0"/>
              <a:t>‹Nº›</a:t>
            </a:fld>
            <a:endParaRPr lang="es-MX"/>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es-ES" smtClean="0"/>
              <a:t>Haga clic para modificar el estilo de título del patrón</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3000">
        <p14:vortex dir="r"/>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3A489C95-0779-4B22-A57D-724EC3D620E0}" type="datetimeFigureOut">
              <a:rPr lang="es-MX" smtClean="0"/>
              <a:t>04/04/2012</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F71CFE7D-A26F-4CA7-BB13-1ADB5411D10F}" type="slidenum">
              <a:rPr lang="es-MX" smtClean="0"/>
              <a:t>‹Nº›</a:t>
            </a:fld>
            <a:endParaRPr lang="es-MX"/>
          </a:p>
        </p:txBody>
      </p:sp>
    </p:spTree>
  </p:cSld>
  <p:clrMapOvr>
    <a:masterClrMapping/>
  </p:clrMapOvr>
  <mc:AlternateContent xmlns:mc="http://schemas.openxmlformats.org/markup-compatibility/2006" xmlns:p14="http://schemas.microsoft.com/office/powerpoint/2010/main">
    <mc:Choice Requires="p14">
      <p:transition spd="slow" p14:dur="3000">
        <p14:vortex dir="r"/>
      </p:transition>
    </mc:Choice>
    <mc:Fallback xmlns="">
      <p:transition spd="slow">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es-ES" smtClean="0"/>
              <a:t>Haga clic para modificar el estilo de título del patrón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3A489C95-0779-4B22-A57D-724EC3D620E0}" type="datetimeFigureOut">
              <a:rPr lang="es-MX" smtClean="0"/>
              <a:t>04/04/2012</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F71CFE7D-A26F-4CA7-BB13-1ADB5411D10F}" type="slidenum">
              <a:rPr lang="es-MX" smtClean="0"/>
              <a:t>‹Nº›</a:t>
            </a:fld>
            <a:endParaRPr lang="es-MX"/>
          </a:p>
        </p:txBody>
      </p:sp>
    </p:spTree>
  </p:cSld>
  <p:clrMapOvr>
    <a:masterClrMapping/>
  </p:clrMapOvr>
  <mc:AlternateContent xmlns:mc="http://schemas.openxmlformats.org/markup-compatibility/2006" xmlns:p14="http://schemas.microsoft.com/office/powerpoint/2010/main">
    <mc:Choice Requires="p14">
      <p:transition spd="slow" p14:dur="3000">
        <p14:vortex dir="r"/>
      </p:transition>
    </mc:Choice>
    <mc:Fallback xmlns="">
      <p:transition spd="slow">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3A489C95-0779-4B22-A57D-724EC3D620E0}" type="datetimeFigureOut">
              <a:rPr lang="es-MX" smtClean="0"/>
              <a:t>04/04/2012</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F71CFE7D-A26F-4CA7-BB13-1ADB5411D10F}" type="slidenum">
              <a:rPr lang="es-MX" smtClean="0"/>
              <a:t>‹Nº›</a:t>
            </a:fld>
            <a:endParaRPr lang="es-MX"/>
          </a:p>
        </p:txBody>
      </p:sp>
      <p:sp>
        <p:nvSpPr>
          <p:cNvPr id="8" name="Title 7"/>
          <p:cNvSpPr>
            <a:spLocks noGrp="1"/>
          </p:cNvSpPr>
          <p:nvPr>
            <p:ph type="title"/>
          </p:nvPr>
        </p:nvSpPr>
        <p:spPr/>
        <p:txBody>
          <a:bodyPr/>
          <a:lstStyle/>
          <a:p>
            <a:r>
              <a:rPr lang="es-ES" smtClean="0"/>
              <a:t>Haga clic para modificar el estilo de título del patrón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3000">
        <p14:vortex dir="r"/>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3A489C95-0779-4B22-A57D-724EC3D620E0}" type="datetimeFigureOut">
              <a:rPr lang="es-MX" smtClean="0"/>
              <a:t>04/04/2012</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F71CFE7D-A26F-4CA7-BB13-1ADB5411D10F}" type="slidenum">
              <a:rPr lang="es-MX" smtClean="0"/>
              <a:t>‹Nº›</a:t>
            </a:fld>
            <a:endParaRPr lang="es-MX"/>
          </a:p>
        </p:txBody>
      </p:sp>
    </p:spTree>
  </p:cSld>
  <p:clrMapOvr>
    <a:masterClrMapping/>
  </p:clrMapOvr>
  <mc:AlternateContent xmlns:mc="http://schemas.openxmlformats.org/markup-compatibility/2006" xmlns:p14="http://schemas.microsoft.com/office/powerpoint/2010/main">
    <mc:Choice Requires="p14">
      <p:transition spd="slow" p14:dur="3000">
        <p14:vortex dir="r"/>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3A489C95-0779-4B22-A57D-724EC3D620E0}" type="datetimeFigureOut">
              <a:rPr lang="es-MX" smtClean="0"/>
              <a:t>04/04/2012</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F71CFE7D-A26F-4CA7-BB13-1ADB5411D10F}" type="slidenum">
              <a:rPr lang="es-MX" smtClean="0"/>
              <a:t>‹Nº›</a:t>
            </a:fld>
            <a:endParaRPr lang="es-MX"/>
          </a:p>
        </p:txBody>
      </p:sp>
      <p:sp>
        <p:nvSpPr>
          <p:cNvPr id="8" name="Title 7"/>
          <p:cNvSpPr>
            <a:spLocks noGrp="1"/>
          </p:cNvSpPr>
          <p:nvPr>
            <p:ph type="title"/>
          </p:nvPr>
        </p:nvSpPr>
        <p:spPr/>
        <p:txBody>
          <a:bodyPr/>
          <a:lstStyle/>
          <a:p>
            <a:r>
              <a:rPr lang="es-ES" smtClean="0"/>
              <a:t>Haga clic para modificar el estilo de título del patrón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Tree>
  </p:cSld>
  <p:clrMapOvr>
    <a:masterClrMapping/>
  </p:clrMapOvr>
  <mc:AlternateContent xmlns:mc="http://schemas.openxmlformats.org/markup-compatibility/2006" xmlns:p14="http://schemas.microsoft.com/office/powerpoint/2010/main">
    <mc:Choice Requires="p14">
      <p:transition spd="slow" p14:dur="3000">
        <p14:vortex dir="r"/>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es-ES" smtClean="0"/>
              <a:t>Haga clic para modificar el estilo de texto del patrón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3A489C95-0779-4B22-A57D-724EC3D620E0}" type="datetimeFigureOut">
              <a:rPr lang="es-MX" smtClean="0"/>
              <a:t>04/04/2012</a:t>
            </a:fld>
            <a:endParaRPr lang="es-MX"/>
          </a:p>
        </p:txBody>
      </p:sp>
      <p:sp>
        <p:nvSpPr>
          <p:cNvPr id="8" name="Footer Placeholder 7"/>
          <p:cNvSpPr>
            <a:spLocks noGrp="1"/>
          </p:cNvSpPr>
          <p:nvPr>
            <p:ph type="ftr" sz="quarter" idx="11"/>
          </p:nvPr>
        </p:nvSpPr>
        <p:spPr/>
        <p:txBody>
          <a:bodyPr/>
          <a:lstStyle/>
          <a:p>
            <a:endParaRPr lang="es-MX"/>
          </a:p>
        </p:txBody>
      </p:sp>
      <p:sp>
        <p:nvSpPr>
          <p:cNvPr id="9" name="Slide Number Placeholder 8"/>
          <p:cNvSpPr>
            <a:spLocks noGrp="1"/>
          </p:cNvSpPr>
          <p:nvPr>
            <p:ph type="sldNum" sz="quarter" idx="12"/>
          </p:nvPr>
        </p:nvSpPr>
        <p:spPr/>
        <p:txBody>
          <a:bodyPr/>
          <a:lstStyle/>
          <a:p>
            <a:fld id="{F71CFE7D-A26F-4CA7-BB13-1ADB5411D10F}" type="slidenum">
              <a:rPr lang="es-MX" smtClean="0"/>
              <a:t>‹Nº›</a:t>
            </a:fld>
            <a:endParaRPr lang="es-MX"/>
          </a:p>
        </p:txBody>
      </p:sp>
      <p:sp>
        <p:nvSpPr>
          <p:cNvPr id="10" name="Title 9"/>
          <p:cNvSpPr>
            <a:spLocks noGrp="1"/>
          </p:cNvSpPr>
          <p:nvPr>
            <p:ph type="title"/>
          </p:nvPr>
        </p:nvSpPr>
        <p:spPr/>
        <p:txBody>
          <a:bodyPr/>
          <a:lstStyle/>
          <a:p>
            <a:r>
              <a:rPr lang="es-ES" smtClean="0"/>
              <a:t>Haga clic para modificar el estilo de título del patrón</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3000">
        <p14:vortex dir="r"/>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3A489C95-0779-4B22-A57D-724EC3D620E0}" type="datetimeFigureOut">
              <a:rPr lang="es-MX" smtClean="0"/>
              <a:t>04/04/2012</a:t>
            </a:fld>
            <a:endParaRPr lang="es-MX"/>
          </a:p>
        </p:txBody>
      </p:sp>
      <p:sp>
        <p:nvSpPr>
          <p:cNvPr id="4" name="Footer Placeholder 3"/>
          <p:cNvSpPr>
            <a:spLocks noGrp="1"/>
          </p:cNvSpPr>
          <p:nvPr>
            <p:ph type="ftr" sz="quarter" idx="11"/>
          </p:nvPr>
        </p:nvSpPr>
        <p:spPr/>
        <p:txBody>
          <a:bodyPr/>
          <a:lstStyle/>
          <a:p>
            <a:endParaRPr lang="es-MX"/>
          </a:p>
        </p:txBody>
      </p:sp>
      <p:sp>
        <p:nvSpPr>
          <p:cNvPr id="5" name="Slide Number Placeholder 4"/>
          <p:cNvSpPr>
            <a:spLocks noGrp="1"/>
          </p:cNvSpPr>
          <p:nvPr>
            <p:ph type="sldNum" sz="quarter" idx="12"/>
          </p:nvPr>
        </p:nvSpPr>
        <p:spPr/>
        <p:txBody>
          <a:bodyPr/>
          <a:lstStyle/>
          <a:p>
            <a:fld id="{F71CFE7D-A26F-4CA7-BB13-1ADB5411D10F}" type="slidenum">
              <a:rPr lang="es-MX" smtClean="0"/>
              <a:t>‹Nº›</a:t>
            </a:fld>
            <a:endParaRPr lang="es-MX"/>
          </a:p>
        </p:txBody>
      </p:sp>
    </p:spTree>
  </p:cSld>
  <p:clrMapOvr>
    <a:masterClrMapping/>
  </p:clrMapOvr>
  <mc:AlternateContent xmlns:mc="http://schemas.openxmlformats.org/markup-compatibility/2006" xmlns:p14="http://schemas.microsoft.com/office/powerpoint/2010/main">
    <mc:Choice Requires="p14">
      <p:transition spd="slow" p14:dur="3000">
        <p14:vortex dir="r"/>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A489C95-0779-4B22-A57D-724EC3D620E0}" type="datetimeFigureOut">
              <a:rPr lang="es-MX" smtClean="0"/>
              <a:t>04/04/2012</a:t>
            </a:fld>
            <a:endParaRPr lang="es-MX"/>
          </a:p>
        </p:txBody>
      </p:sp>
      <p:sp>
        <p:nvSpPr>
          <p:cNvPr id="3" name="Footer Placeholder 2"/>
          <p:cNvSpPr>
            <a:spLocks noGrp="1"/>
          </p:cNvSpPr>
          <p:nvPr>
            <p:ph type="ftr" sz="quarter" idx="11"/>
          </p:nvPr>
        </p:nvSpPr>
        <p:spPr/>
        <p:txBody>
          <a:bodyPr/>
          <a:lstStyle/>
          <a:p>
            <a:endParaRPr lang="es-MX"/>
          </a:p>
        </p:txBody>
      </p:sp>
      <p:sp>
        <p:nvSpPr>
          <p:cNvPr id="4" name="Slide Number Placeholder 3"/>
          <p:cNvSpPr>
            <a:spLocks noGrp="1"/>
          </p:cNvSpPr>
          <p:nvPr>
            <p:ph type="sldNum" sz="quarter" idx="12"/>
          </p:nvPr>
        </p:nvSpPr>
        <p:spPr/>
        <p:txBody>
          <a:bodyPr/>
          <a:lstStyle/>
          <a:p>
            <a:fld id="{F71CFE7D-A26F-4CA7-BB13-1ADB5411D10F}" type="slidenum">
              <a:rPr lang="es-MX" smtClean="0"/>
              <a:t>‹Nº›</a:t>
            </a:fld>
            <a:endParaRPr lang="es-MX"/>
          </a:p>
        </p:txBody>
      </p:sp>
    </p:spTree>
  </p:cSld>
  <p:clrMapOvr>
    <a:masterClrMapping/>
  </p:clrMapOvr>
  <mc:AlternateContent xmlns:mc="http://schemas.openxmlformats.org/markup-compatibility/2006" xmlns:p14="http://schemas.microsoft.com/office/powerpoint/2010/main">
    <mc:Choice Requires="p14">
      <p:transition spd="slow" p14:dur="3000">
        <p14:vortex dir="r"/>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3A489C95-0779-4B22-A57D-724EC3D620E0}" type="datetimeFigureOut">
              <a:rPr lang="es-MX" smtClean="0"/>
              <a:t>04/04/2012</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F71CFE7D-A26F-4CA7-BB13-1ADB5411D10F}" type="slidenum">
              <a:rPr lang="es-MX" smtClean="0"/>
              <a:t>‹Nº›</a:t>
            </a:fld>
            <a:endParaRPr lang="es-MX"/>
          </a:p>
        </p:txBody>
      </p:sp>
    </p:spTree>
  </p:cSld>
  <p:clrMapOvr>
    <a:masterClrMapping/>
  </p:clrMapOvr>
  <mc:AlternateContent xmlns:mc="http://schemas.openxmlformats.org/markup-compatibility/2006" xmlns:p14="http://schemas.microsoft.com/office/powerpoint/2010/main">
    <mc:Choice Requires="p14">
      <p:transition spd="slow" p14:dur="3000">
        <p14:vortex dir="r"/>
      </p:transition>
    </mc:Choice>
    <mc:Fallback xmlns="">
      <p:transition spd="slow">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3A489C95-0779-4B22-A57D-724EC3D620E0}" type="datetimeFigureOut">
              <a:rPr lang="es-MX" smtClean="0"/>
              <a:t>04/04/2012</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F71CFE7D-A26F-4CA7-BB13-1ADB5411D10F}" type="slidenum">
              <a:rPr lang="es-MX" smtClean="0"/>
              <a:t>‹Nº›</a:t>
            </a:fld>
            <a:endParaRPr lang="es-MX"/>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es-ES" smtClean="0"/>
              <a:t>Haga clic para modificar el estilo de título del patrón</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3000">
        <p14:vortex dir="r"/>
      </p:transition>
    </mc:Choice>
    <mc:Fallback xmlns="">
      <p:transition spd="slow">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3A489C95-0779-4B22-A57D-724EC3D620E0}" type="datetimeFigureOut">
              <a:rPr lang="es-MX" smtClean="0"/>
              <a:t>04/04/2012</a:t>
            </a:fld>
            <a:endParaRPr lang="es-MX"/>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es-MX"/>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F71CFE7D-A26F-4CA7-BB13-1ADB5411D10F}" type="slidenum">
              <a:rPr lang="es-MX" smtClean="0"/>
              <a:t>‹Nº›</a:t>
            </a:fld>
            <a:endParaRPr lang="es-MX"/>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mc:AlternateContent xmlns:mc="http://schemas.openxmlformats.org/markup-compatibility/2006" xmlns:p14="http://schemas.microsoft.com/office/powerpoint/2010/main">
    <mc:Choice Requires="p14">
      <p:transition spd="slow" p14:dur="3000">
        <p14:vortex dir="r"/>
      </p:transition>
    </mc:Choice>
    <mc:Fallback xmlns="">
      <p:transition spd="slow">
        <p:fade/>
      </p:transition>
    </mc:Fallback>
  </mc:AlternateConten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5.xml"/><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gif"/><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Subtítulo"/>
          <p:cNvSpPr>
            <a:spLocks noGrp="1"/>
          </p:cNvSpPr>
          <p:nvPr>
            <p:ph type="subTitle" idx="1"/>
          </p:nvPr>
        </p:nvSpPr>
        <p:spPr/>
        <p:txBody>
          <a:bodyPr/>
          <a:lstStyle/>
          <a:p>
            <a:endParaRPr lang="es-MX"/>
          </a:p>
        </p:txBody>
      </p:sp>
      <p:grpSp>
        <p:nvGrpSpPr>
          <p:cNvPr id="1026" name="Group 2"/>
          <p:cNvGrpSpPr>
            <a:grpSpLocks/>
          </p:cNvGrpSpPr>
          <p:nvPr/>
        </p:nvGrpSpPr>
        <p:grpSpPr bwMode="auto">
          <a:xfrm>
            <a:off x="0" y="24"/>
            <a:ext cx="9144000" cy="7000908"/>
            <a:chOff x="0" y="135"/>
            <a:chExt cx="5760" cy="4409"/>
          </a:xfrm>
        </p:grpSpPr>
        <p:pic>
          <p:nvPicPr>
            <p:cNvPr id="1027" name="Picture 3" descr="mapamex"/>
            <p:cNvPicPr>
              <a:picLocks noChangeAspect="1" noChangeArrowheads="1"/>
            </p:cNvPicPr>
            <p:nvPr/>
          </p:nvPicPr>
          <p:blipFill>
            <a:blip r:embed="rId2"/>
            <a:srcRect/>
            <a:stretch>
              <a:fillRect/>
            </a:stretch>
          </p:blipFill>
          <p:spPr bwMode="auto">
            <a:xfrm>
              <a:off x="0" y="135"/>
              <a:ext cx="5760" cy="4409"/>
            </a:xfrm>
            <a:prstGeom prst="rect">
              <a:avLst/>
            </a:prstGeom>
            <a:noFill/>
          </p:spPr>
        </p:pic>
        <p:sp>
          <p:nvSpPr>
            <p:cNvPr id="1028" name="Text Box 4"/>
            <p:cNvSpPr txBox="1">
              <a:spLocks noChangeArrowheads="1"/>
            </p:cNvSpPr>
            <p:nvPr/>
          </p:nvSpPr>
          <p:spPr bwMode="auto">
            <a:xfrm>
              <a:off x="3502" y="1006"/>
              <a:ext cx="1497" cy="7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MX" sz="1400" b="1" i="0" u="none" strike="noStrike" cap="none" normalizeH="0" baseline="0" smtClean="0">
                  <a:ln>
                    <a:noFill/>
                  </a:ln>
                  <a:solidFill>
                    <a:srgbClr val="FFFFFF"/>
                  </a:solidFill>
                  <a:effectLst/>
                  <a:latin typeface="Trebuchet MS" pitchFamily="34" charset="0"/>
                </a:rPr>
                <a:t>Estado de Coahuila </a:t>
              </a:r>
              <a:endParaRPr kumimoji="0" lang="es-MX" sz="1800" b="0" i="0" u="none" strike="noStrike" cap="none" normalizeH="0" baseline="0" smtClean="0">
                <a:ln>
                  <a:noFill/>
                </a:ln>
                <a:solidFill>
                  <a:schemeClr val="tx1"/>
                </a:solidFill>
                <a:effectLst/>
                <a:latin typeface="Arial" pitchFamily="34" charset="0"/>
              </a:endParaRPr>
            </a:p>
          </p:txBody>
        </p:sp>
      </p:grpSp>
    </p:spTree>
    <p:extLst>
      <p:ext uri="{BB962C8B-B14F-4D97-AF65-F5344CB8AC3E}">
        <p14:creationId xmlns:p14="http://schemas.microsoft.com/office/powerpoint/2010/main" val="2347014429"/>
      </p:ext>
    </p:extLst>
  </p:cSld>
  <p:clrMapOvr>
    <a:masterClrMapping/>
  </p:clrMapOvr>
  <mc:AlternateContent xmlns:mc="http://schemas.openxmlformats.org/markup-compatibility/2006">
    <mc:Choice xmlns:p14="http://schemas.microsoft.com/office/powerpoint/2010/main" Requires="p14">
      <p:transition spd="slow" p14:dur="3000">
        <p14:vortex dir="r"/>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CuadroTexto"/>
          <p:cNvSpPr txBox="1"/>
          <p:nvPr/>
        </p:nvSpPr>
        <p:spPr>
          <a:xfrm>
            <a:off x="552827" y="487123"/>
            <a:ext cx="7992888" cy="646331"/>
          </a:xfrm>
          <a:prstGeom prst="rect">
            <a:avLst/>
          </a:prstGeom>
          <a:noFill/>
        </p:spPr>
        <p:txBody>
          <a:bodyPr wrap="square" rtlCol="0">
            <a:spAutoFit/>
          </a:bodyPr>
          <a:lstStyle/>
          <a:p>
            <a:pPr algn="ctr"/>
            <a:r>
              <a:rPr lang="es-MX" sz="3600" b="1" dirty="0" smtClean="0">
                <a:ln>
                  <a:solidFill>
                    <a:schemeClr val="accent3">
                      <a:lumMod val="75000"/>
                    </a:schemeClr>
                  </a:solidFill>
                </a:ln>
                <a:solidFill>
                  <a:schemeClr val="accent1">
                    <a:lumMod val="75000"/>
                  </a:schemeClr>
                </a:solidFill>
                <a:latin typeface="Kristen ITC" pitchFamily="66" charset="0"/>
              </a:rPr>
              <a:t>Ecosistema</a:t>
            </a:r>
            <a:endParaRPr lang="es-MX" sz="3600" b="1" dirty="0" smtClean="0">
              <a:ln>
                <a:solidFill>
                  <a:schemeClr val="accent3">
                    <a:lumMod val="75000"/>
                  </a:schemeClr>
                </a:solidFill>
              </a:ln>
              <a:solidFill>
                <a:schemeClr val="accent1">
                  <a:lumMod val="75000"/>
                </a:schemeClr>
              </a:solidFill>
              <a:latin typeface="Kristen ITC" pitchFamily="66" charset="0"/>
            </a:endParaRPr>
          </a:p>
        </p:txBody>
      </p:sp>
      <p:pic>
        <p:nvPicPr>
          <p:cNvPr id="3074" name="Picture 2" descr="http://www.elclima.com.mx/gif/ftorreon.jpg"/>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1979713" y="3140968"/>
            <a:ext cx="7164288" cy="371703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6" name="5 CuadroTexto"/>
          <p:cNvSpPr txBox="1"/>
          <p:nvPr/>
        </p:nvSpPr>
        <p:spPr>
          <a:xfrm>
            <a:off x="323528" y="1306463"/>
            <a:ext cx="7992888" cy="2862322"/>
          </a:xfrm>
          <a:prstGeom prst="rect">
            <a:avLst/>
          </a:prstGeom>
          <a:noFill/>
        </p:spPr>
        <p:txBody>
          <a:bodyPr wrap="square" rtlCol="0">
            <a:spAutoFit/>
          </a:bodyPr>
          <a:lstStyle/>
          <a:p>
            <a:pPr algn="just"/>
            <a:r>
              <a:rPr lang="es-MX" sz="2000" dirty="0">
                <a:solidFill>
                  <a:schemeClr val="accent1">
                    <a:lumMod val="75000"/>
                  </a:schemeClr>
                </a:solidFill>
                <a:latin typeface="Kristen ITC" pitchFamily="66" charset="0"/>
              </a:rPr>
              <a:t>En Torreón prevalecen los subtipos secos </a:t>
            </a:r>
            <a:r>
              <a:rPr lang="es-MX" sz="2000" dirty="0" err="1">
                <a:solidFill>
                  <a:schemeClr val="accent1">
                    <a:lumMod val="75000"/>
                  </a:schemeClr>
                </a:solidFill>
                <a:latin typeface="Kristen ITC" pitchFamily="66" charset="0"/>
              </a:rPr>
              <a:t>semicálidos</a:t>
            </a:r>
            <a:r>
              <a:rPr lang="es-MX" sz="2000" dirty="0">
                <a:solidFill>
                  <a:schemeClr val="accent1">
                    <a:lumMod val="75000"/>
                  </a:schemeClr>
                </a:solidFill>
                <a:latin typeface="Kristen ITC" pitchFamily="66" charset="0"/>
              </a:rPr>
              <a:t>. La temperatura media anual es de 20 a 22°C. En el apogeo del verano puede alcanzar una temperatura de hasta 50°C a la intemperie</a:t>
            </a:r>
            <a:r>
              <a:rPr lang="es-MX" sz="2000" dirty="0" smtClean="0">
                <a:solidFill>
                  <a:schemeClr val="accent1">
                    <a:lumMod val="75000"/>
                  </a:schemeClr>
                </a:solidFill>
                <a:latin typeface="Kristen ITC" pitchFamily="66" charset="0"/>
              </a:rPr>
              <a:t>.</a:t>
            </a:r>
          </a:p>
          <a:p>
            <a:pPr algn="just"/>
            <a:endParaRPr lang="es-MX" sz="2000" dirty="0">
              <a:solidFill>
                <a:schemeClr val="accent1">
                  <a:lumMod val="75000"/>
                </a:schemeClr>
              </a:solidFill>
              <a:latin typeface="Kristen ITC" pitchFamily="66" charset="0"/>
            </a:endParaRPr>
          </a:p>
          <a:p>
            <a:pPr algn="just"/>
            <a:r>
              <a:rPr lang="es-MX" sz="2000" dirty="0">
                <a:solidFill>
                  <a:schemeClr val="accent1">
                    <a:lumMod val="75000"/>
                  </a:schemeClr>
                </a:solidFill>
                <a:latin typeface="Kristen ITC" pitchFamily="66" charset="0"/>
              </a:rPr>
              <a:t>La vegetación esta compuesta por variedades de mezquite, pinabete, huizache, palmas y gobernadora. Mientras que la fauna está formada por lagartija, víbora, coyote, liebre, así como diversas especies de aves.</a:t>
            </a:r>
            <a:endParaRPr lang="es-MX" sz="2000" dirty="0">
              <a:solidFill>
                <a:schemeClr val="accent1">
                  <a:lumMod val="75000"/>
                </a:schemeClr>
              </a:solidFill>
              <a:latin typeface="Kristen ITC" pitchFamily="66" charset="0"/>
            </a:endParaRPr>
          </a:p>
        </p:txBody>
      </p:sp>
    </p:spTree>
    <p:extLst>
      <p:ext uri="{BB962C8B-B14F-4D97-AF65-F5344CB8AC3E}">
        <p14:creationId xmlns:p14="http://schemas.microsoft.com/office/powerpoint/2010/main" val="291366825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CuadroTexto"/>
          <p:cNvSpPr txBox="1"/>
          <p:nvPr/>
        </p:nvSpPr>
        <p:spPr>
          <a:xfrm>
            <a:off x="1763688" y="620688"/>
            <a:ext cx="7992888" cy="646331"/>
          </a:xfrm>
          <a:prstGeom prst="rect">
            <a:avLst/>
          </a:prstGeom>
          <a:noFill/>
        </p:spPr>
        <p:txBody>
          <a:bodyPr wrap="square" rtlCol="0">
            <a:spAutoFit/>
          </a:bodyPr>
          <a:lstStyle/>
          <a:p>
            <a:pPr algn="ctr"/>
            <a:r>
              <a:rPr lang="es-MX" sz="3600" b="1" dirty="0" smtClean="0">
                <a:ln>
                  <a:solidFill>
                    <a:schemeClr val="accent3">
                      <a:lumMod val="75000"/>
                    </a:schemeClr>
                  </a:solidFill>
                </a:ln>
                <a:solidFill>
                  <a:schemeClr val="accent1">
                    <a:lumMod val="75000"/>
                  </a:schemeClr>
                </a:solidFill>
                <a:latin typeface="Kristen ITC" pitchFamily="66" charset="0"/>
              </a:rPr>
              <a:t>Demografía</a:t>
            </a:r>
            <a:endParaRPr lang="es-MX" sz="3600" b="1" dirty="0" smtClean="0">
              <a:ln>
                <a:solidFill>
                  <a:schemeClr val="accent3">
                    <a:lumMod val="75000"/>
                  </a:schemeClr>
                </a:solidFill>
              </a:ln>
              <a:solidFill>
                <a:schemeClr val="accent1">
                  <a:lumMod val="75000"/>
                </a:schemeClr>
              </a:solidFill>
              <a:latin typeface="Kristen ITC" pitchFamily="66" charset="0"/>
            </a:endParaRPr>
          </a:p>
        </p:txBody>
      </p:sp>
      <p:pic>
        <p:nvPicPr>
          <p:cNvPr id="2050" name="Picture 2" descr="http://www.torreonairport.com/image/obj143geo181pg1p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2420888"/>
            <a:ext cx="6251599" cy="443711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7" name="6 CuadroTexto"/>
          <p:cNvSpPr txBox="1"/>
          <p:nvPr/>
        </p:nvSpPr>
        <p:spPr>
          <a:xfrm>
            <a:off x="323528" y="1306463"/>
            <a:ext cx="7992888" cy="830997"/>
          </a:xfrm>
          <a:prstGeom prst="rect">
            <a:avLst/>
          </a:prstGeom>
          <a:noFill/>
        </p:spPr>
        <p:txBody>
          <a:bodyPr wrap="square" rtlCol="0">
            <a:spAutoFit/>
          </a:bodyPr>
          <a:lstStyle/>
          <a:p>
            <a:pPr algn="just"/>
            <a:r>
              <a:rPr lang="es-MX" sz="2400" dirty="0">
                <a:solidFill>
                  <a:schemeClr val="accent1">
                    <a:lumMod val="75000"/>
                  </a:schemeClr>
                </a:solidFill>
                <a:latin typeface="Kristen ITC" pitchFamily="66" charset="0"/>
              </a:rPr>
              <a:t>La población de la ciudad al 2010 es de 648 758 habitantes, según reporte preliminar del </a:t>
            </a:r>
            <a:r>
              <a:rPr lang="es-MX" sz="2400" dirty="0" err="1">
                <a:solidFill>
                  <a:schemeClr val="accent1">
                    <a:lumMod val="75000"/>
                  </a:schemeClr>
                </a:solidFill>
                <a:latin typeface="Kristen ITC" pitchFamily="66" charset="0"/>
              </a:rPr>
              <a:t>Inegi</a:t>
            </a:r>
            <a:r>
              <a:rPr lang="es-MX" sz="2400" dirty="0">
                <a:solidFill>
                  <a:schemeClr val="accent1">
                    <a:lumMod val="75000"/>
                  </a:schemeClr>
                </a:solidFill>
                <a:latin typeface="Kristen ITC" pitchFamily="66" charset="0"/>
              </a:rPr>
              <a:t>.</a:t>
            </a:r>
            <a:endParaRPr lang="es-MX" sz="2400" dirty="0">
              <a:solidFill>
                <a:schemeClr val="accent1">
                  <a:lumMod val="75000"/>
                </a:schemeClr>
              </a:solidFill>
              <a:latin typeface="Kristen ITC" pitchFamily="66" charset="0"/>
            </a:endParaRPr>
          </a:p>
        </p:txBody>
      </p:sp>
    </p:spTree>
    <p:extLst>
      <p:ext uri="{BB962C8B-B14F-4D97-AF65-F5344CB8AC3E}">
        <p14:creationId xmlns:p14="http://schemas.microsoft.com/office/powerpoint/2010/main" val="3756270843"/>
      </p:ext>
    </p:extLst>
  </p:cSld>
  <p:clrMapOvr>
    <a:masterClrMapping/>
  </p:clrMapOvr>
  <mc:AlternateContent xmlns:mc="http://schemas.openxmlformats.org/markup-compatibility/2006">
    <mc:Choice xmlns:p14="http://schemas.microsoft.com/office/powerpoint/2010/main" Requires="p14">
      <p:transition spd="slow" p14:dur="3000">
        <p14:vortex dir="r"/>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CuadroTexto"/>
          <p:cNvSpPr txBox="1"/>
          <p:nvPr/>
        </p:nvSpPr>
        <p:spPr>
          <a:xfrm>
            <a:off x="539552" y="548680"/>
            <a:ext cx="7992888" cy="584775"/>
          </a:xfrm>
          <a:prstGeom prst="rect">
            <a:avLst/>
          </a:prstGeom>
          <a:noFill/>
        </p:spPr>
        <p:txBody>
          <a:bodyPr wrap="square" rtlCol="0">
            <a:spAutoFit/>
          </a:bodyPr>
          <a:lstStyle/>
          <a:p>
            <a:pPr algn="ctr"/>
            <a:r>
              <a:rPr lang="es-MX" sz="3200" b="1" dirty="0" smtClean="0">
                <a:ln>
                  <a:solidFill>
                    <a:schemeClr val="accent3">
                      <a:lumMod val="75000"/>
                    </a:schemeClr>
                  </a:solidFill>
                </a:ln>
                <a:solidFill>
                  <a:schemeClr val="accent1">
                    <a:lumMod val="75000"/>
                  </a:schemeClr>
                </a:solidFill>
                <a:latin typeface="Kristen ITC" pitchFamily="66" charset="0"/>
              </a:rPr>
              <a:t>Medio histórico</a:t>
            </a:r>
          </a:p>
        </p:txBody>
      </p:sp>
      <p:sp>
        <p:nvSpPr>
          <p:cNvPr id="6" name="5 CuadroTexto"/>
          <p:cNvSpPr txBox="1"/>
          <p:nvPr/>
        </p:nvSpPr>
        <p:spPr>
          <a:xfrm>
            <a:off x="537062" y="2132856"/>
            <a:ext cx="7992888" cy="1754326"/>
          </a:xfrm>
          <a:prstGeom prst="rect">
            <a:avLst/>
          </a:prstGeom>
          <a:noFill/>
        </p:spPr>
        <p:txBody>
          <a:bodyPr wrap="square" rtlCol="0">
            <a:spAutoFit/>
          </a:bodyPr>
          <a:lstStyle/>
          <a:p>
            <a:pPr algn="just"/>
            <a:r>
              <a:rPr lang="es-MX" dirty="0" smtClean="0">
                <a:solidFill>
                  <a:schemeClr val="accent1">
                    <a:lumMod val="75000"/>
                  </a:schemeClr>
                </a:solidFill>
                <a:latin typeface="Kristen ITC" pitchFamily="66" charset="0"/>
              </a:rPr>
              <a:t>Las </a:t>
            </a:r>
            <a:r>
              <a:rPr lang="es-MX" dirty="0">
                <a:solidFill>
                  <a:schemeClr val="accent1">
                    <a:lumMod val="75000"/>
                  </a:schemeClr>
                </a:solidFill>
                <a:latin typeface="Kristen ITC" pitchFamily="66" charset="0"/>
              </a:rPr>
              <a:t>primeras tribus de la región se establecieron hace más de 12,000 años, asentándose en las cercanías de los ríos Nazas y </a:t>
            </a:r>
            <a:r>
              <a:rPr lang="es-MX" dirty="0" err="1">
                <a:solidFill>
                  <a:schemeClr val="accent1">
                    <a:lumMod val="75000"/>
                  </a:schemeClr>
                </a:solidFill>
                <a:latin typeface="Kristen ITC" pitchFamily="66" charset="0"/>
              </a:rPr>
              <a:t>Aguanaval</a:t>
            </a:r>
            <a:r>
              <a:rPr lang="es-MX" dirty="0" smtClean="0">
                <a:solidFill>
                  <a:schemeClr val="accent1">
                    <a:lumMod val="75000"/>
                  </a:schemeClr>
                </a:solidFill>
                <a:latin typeface="Kristen ITC" pitchFamily="66" charset="0"/>
              </a:rPr>
              <a:t>.</a:t>
            </a:r>
          </a:p>
          <a:p>
            <a:pPr algn="just"/>
            <a:endParaRPr lang="es-MX" dirty="0">
              <a:solidFill>
                <a:schemeClr val="accent1">
                  <a:lumMod val="75000"/>
                </a:schemeClr>
              </a:solidFill>
              <a:latin typeface="Kristen ITC" pitchFamily="66" charset="0"/>
            </a:endParaRPr>
          </a:p>
          <a:p>
            <a:pPr algn="just"/>
            <a:r>
              <a:rPr lang="es-MX" dirty="0" smtClean="0">
                <a:solidFill>
                  <a:schemeClr val="accent1">
                    <a:lumMod val="75000"/>
                  </a:schemeClr>
                </a:solidFill>
                <a:latin typeface="Kristen ITC" pitchFamily="66" charset="0"/>
              </a:rPr>
              <a:t>Sus </a:t>
            </a:r>
            <a:r>
              <a:rPr lang="es-MX" dirty="0">
                <a:solidFill>
                  <a:schemeClr val="accent1">
                    <a:lumMod val="75000"/>
                  </a:schemeClr>
                </a:solidFill>
                <a:latin typeface="Kristen ITC" pitchFamily="66" charset="0"/>
              </a:rPr>
              <a:t>características fueron propias de su adaptación al clima desértico y sus costumbres, ritos religiosos y su estilo guerrero eran similares entre sí.</a:t>
            </a:r>
          </a:p>
        </p:txBody>
      </p:sp>
      <p:sp>
        <p:nvSpPr>
          <p:cNvPr id="7" name="6 CuadroTexto"/>
          <p:cNvSpPr txBox="1"/>
          <p:nvPr/>
        </p:nvSpPr>
        <p:spPr>
          <a:xfrm>
            <a:off x="700093" y="1412776"/>
            <a:ext cx="7992888" cy="461665"/>
          </a:xfrm>
          <a:prstGeom prst="rect">
            <a:avLst/>
          </a:prstGeom>
          <a:noFill/>
        </p:spPr>
        <p:txBody>
          <a:bodyPr wrap="square" rtlCol="0">
            <a:spAutoFit/>
          </a:bodyPr>
          <a:lstStyle/>
          <a:p>
            <a:pPr algn="ctr"/>
            <a:r>
              <a:rPr lang="es-MX" sz="2400" b="1" dirty="0">
                <a:ln>
                  <a:solidFill>
                    <a:schemeClr val="accent3">
                      <a:lumMod val="75000"/>
                    </a:schemeClr>
                  </a:solidFill>
                </a:ln>
                <a:solidFill>
                  <a:schemeClr val="accent1">
                    <a:lumMod val="75000"/>
                  </a:schemeClr>
                </a:solidFill>
                <a:latin typeface="Kristen ITC" pitchFamily="66" charset="0"/>
              </a:rPr>
              <a:t>Los primeros asentamientos humanos</a:t>
            </a:r>
          </a:p>
        </p:txBody>
      </p:sp>
      <p:sp>
        <p:nvSpPr>
          <p:cNvPr id="8" name="7 CuadroTexto"/>
          <p:cNvSpPr txBox="1"/>
          <p:nvPr/>
        </p:nvSpPr>
        <p:spPr>
          <a:xfrm>
            <a:off x="899592" y="4067936"/>
            <a:ext cx="7992888" cy="461665"/>
          </a:xfrm>
          <a:prstGeom prst="rect">
            <a:avLst/>
          </a:prstGeom>
          <a:noFill/>
        </p:spPr>
        <p:txBody>
          <a:bodyPr wrap="square" rtlCol="0">
            <a:spAutoFit/>
          </a:bodyPr>
          <a:lstStyle/>
          <a:p>
            <a:pPr algn="ctr"/>
            <a:r>
              <a:rPr lang="es-MX" sz="2400" b="1" dirty="0">
                <a:ln>
                  <a:solidFill>
                    <a:schemeClr val="accent3">
                      <a:lumMod val="75000"/>
                    </a:schemeClr>
                  </a:solidFill>
                </a:ln>
                <a:solidFill>
                  <a:schemeClr val="accent1">
                    <a:lumMod val="75000"/>
                  </a:schemeClr>
                </a:solidFill>
                <a:latin typeface="Kristen ITC" pitchFamily="66" charset="0"/>
              </a:rPr>
              <a:t>La conquista</a:t>
            </a:r>
            <a:endParaRPr lang="es-MX" sz="2400" b="1" dirty="0" smtClean="0">
              <a:ln>
                <a:solidFill>
                  <a:schemeClr val="accent3">
                    <a:lumMod val="75000"/>
                  </a:schemeClr>
                </a:solidFill>
              </a:ln>
              <a:solidFill>
                <a:schemeClr val="accent1">
                  <a:lumMod val="75000"/>
                </a:schemeClr>
              </a:solidFill>
              <a:latin typeface="Kristen ITC" pitchFamily="66" charset="0"/>
            </a:endParaRPr>
          </a:p>
        </p:txBody>
      </p:sp>
      <p:sp>
        <p:nvSpPr>
          <p:cNvPr id="9" name="8 CuadroTexto"/>
          <p:cNvSpPr txBox="1"/>
          <p:nvPr/>
        </p:nvSpPr>
        <p:spPr>
          <a:xfrm>
            <a:off x="700093" y="4841870"/>
            <a:ext cx="7992888" cy="2031325"/>
          </a:xfrm>
          <a:prstGeom prst="rect">
            <a:avLst/>
          </a:prstGeom>
          <a:noFill/>
        </p:spPr>
        <p:txBody>
          <a:bodyPr wrap="square" rtlCol="0">
            <a:spAutoFit/>
          </a:bodyPr>
          <a:lstStyle/>
          <a:p>
            <a:pPr algn="just"/>
            <a:r>
              <a:rPr lang="es-MX" dirty="0">
                <a:solidFill>
                  <a:schemeClr val="accent1">
                    <a:lumMod val="75000"/>
                  </a:schemeClr>
                </a:solidFill>
                <a:latin typeface="Kristen ITC" pitchFamily="66" charset="0"/>
              </a:rPr>
              <a:t>Las primeras expediciones a esta zona se dieron por: </a:t>
            </a:r>
            <a:endParaRPr lang="es-MX" dirty="0" smtClean="0">
              <a:solidFill>
                <a:schemeClr val="accent1">
                  <a:lumMod val="75000"/>
                </a:schemeClr>
              </a:solidFill>
              <a:latin typeface="Kristen ITC" pitchFamily="66" charset="0"/>
            </a:endParaRPr>
          </a:p>
          <a:p>
            <a:pPr algn="just"/>
            <a:endParaRPr lang="es-MX" dirty="0">
              <a:solidFill>
                <a:schemeClr val="accent1">
                  <a:lumMod val="75000"/>
                </a:schemeClr>
              </a:solidFill>
              <a:latin typeface="Kristen ITC" pitchFamily="66" charset="0"/>
            </a:endParaRPr>
          </a:p>
          <a:p>
            <a:pPr marL="285750" indent="-285750" algn="just">
              <a:buFont typeface="Arial" pitchFamily="34" charset="0"/>
              <a:buChar char="•"/>
            </a:pPr>
            <a:r>
              <a:rPr lang="es-MX" dirty="0">
                <a:solidFill>
                  <a:schemeClr val="accent1">
                    <a:lumMod val="75000"/>
                  </a:schemeClr>
                </a:solidFill>
                <a:latin typeface="Kristen ITC" pitchFamily="66" charset="0"/>
              </a:rPr>
              <a:t>El religioso Fray Pedro </a:t>
            </a:r>
            <a:r>
              <a:rPr lang="es-MX" dirty="0" err="1">
                <a:solidFill>
                  <a:schemeClr val="accent1">
                    <a:lumMod val="75000"/>
                  </a:schemeClr>
                </a:solidFill>
                <a:latin typeface="Kristen ITC" pitchFamily="66" charset="0"/>
              </a:rPr>
              <a:t>Espinareda</a:t>
            </a:r>
            <a:r>
              <a:rPr lang="es-MX" dirty="0">
                <a:solidFill>
                  <a:schemeClr val="accent1">
                    <a:lumMod val="75000"/>
                  </a:schemeClr>
                </a:solidFill>
                <a:latin typeface="Kristen ITC" pitchFamily="66" charset="0"/>
              </a:rPr>
              <a:t> en el año de 1566, </a:t>
            </a:r>
          </a:p>
          <a:p>
            <a:pPr marL="285750" indent="-285750" algn="just">
              <a:buFont typeface="Arial" pitchFamily="34" charset="0"/>
              <a:buChar char="•"/>
            </a:pPr>
            <a:r>
              <a:rPr lang="es-MX" dirty="0">
                <a:solidFill>
                  <a:schemeClr val="accent1">
                    <a:lumMod val="75000"/>
                  </a:schemeClr>
                </a:solidFill>
                <a:latin typeface="Kristen ITC" pitchFamily="66" charset="0"/>
              </a:rPr>
              <a:t>Francisco Cano en 1568, </a:t>
            </a:r>
          </a:p>
          <a:p>
            <a:pPr marL="285750" indent="-285750" algn="just">
              <a:buFont typeface="Arial" pitchFamily="34" charset="0"/>
              <a:buChar char="•"/>
            </a:pPr>
            <a:r>
              <a:rPr lang="es-MX" dirty="0">
                <a:solidFill>
                  <a:schemeClr val="accent1">
                    <a:lumMod val="75000"/>
                  </a:schemeClr>
                </a:solidFill>
                <a:latin typeface="Kristen ITC" pitchFamily="66" charset="0"/>
              </a:rPr>
              <a:t>Martín López de Ibarra en 1569, </a:t>
            </a:r>
          </a:p>
          <a:p>
            <a:pPr marL="285750" indent="-285750" algn="just">
              <a:buFont typeface="Arial" pitchFamily="34" charset="0"/>
              <a:buChar char="•"/>
            </a:pPr>
            <a:r>
              <a:rPr lang="es-MX" dirty="0">
                <a:solidFill>
                  <a:schemeClr val="accent1">
                    <a:lumMod val="75000"/>
                  </a:schemeClr>
                </a:solidFill>
                <a:latin typeface="Kristen ITC" pitchFamily="66" charset="0"/>
              </a:rPr>
              <a:t>Y Alberto del Cano en 1577 </a:t>
            </a:r>
          </a:p>
          <a:p>
            <a:pPr algn="just"/>
            <a:endParaRPr lang="es-MX" dirty="0">
              <a:solidFill>
                <a:schemeClr val="accent1">
                  <a:lumMod val="75000"/>
                </a:schemeClr>
              </a:solidFill>
              <a:latin typeface="Kristen ITC" pitchFamily="66" charset="0"/>
            </a:endParaRPr>
          </a:p>
        </p:txBody>
      </p:sp>
    </p:spTree>
    <p:extLst>
      <p:ext uri="{BB962C8B-B14F-4D97-AF65-F5344CB8AC3E}">
        <p14:creationId xmlns:p14="http://schemas.microsoft.com/office/powerpoint/2010/main" val="2805739216"/>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401817" y="1268760"/>
            <a:ext cx="7992888" cy="1200329"/>
          </a:xfrm>
          <a:prstGeom prst="rect">
            <a:avLst/>
          </a:prstGeom>
          <a:noFill/>
        </p:spPr>
        <p:txBody>
          <a:bodyPr wrap="square" rtlCol="0">
            <a:spAutoFit/>
          </a:bodyPr>
          <a:lstStyle/>
          <a:p>
            <a:pPr algn="just"/>
            <a:r>
              <a:rPr lang="es-MX" dirty="0" smtClean="0">
                <a:solidFill>
                  <a:schemeClr val="accent1">
                    <a:lumMod val="75000"/>
                  </a:schemeClr>
                </a:solidFill>
                <a:latin typeface="Kristen ITC" pitchFamily="66" charset="0"/>
              </a:rPr>
              <a:t>Quienes </a:t>
            </a:r>
            <a:r>
              <a:rPr lang="es-MX" dirty="0">
                <a:solidFill>
                  <a:schemeClr val="accent1">
                    <a:lumMod val="75000"/>
                  </a:schemeClr>
                </a:solidFill>
                <a:latin typeface="Kristen ITC" pitchFamily="66" charset="0"/>
              </a:rPr>
              <a:t>recorrieron las regiones del sur de Coahuila incluso apoderándose de algunas de ellas en nombre del rey español, fundando así la Nueva Vizcaya que estaba constituida por el sur de Coahuila y gran parte de Chihuahua y Durango..</a:t>
            </a:r>
          </a:p>
        </p:txBody>
      </p:sp>
      <p:sp>
        <p:nvSpPr>
          <p:cNvPr id="8" name="7 CuadroTexto"/>
          <p:cNvSpPr txBox="1"/>
          <p:nvPr/>
        </p:nvSpPr>
        <p:spPr>
          <a:xfrm>
            <a:off x="401817" y="3429000"/>
            <a:ext cx="7992888" cy="1200329"/>
          </a:xfrm>
          <a:prstGeom prst="rect">
            <a:avLst/>
          </a:prstGeom>
          <a:noFill/>
        </p:spPr>
        <p:txBody>
          <a:bodyPr wrap="square" rtlCol="0">
            <a:spAutoFit/>
          </a:bodyPr>
          <a:lstStyle/>
          <a:p>
            <a:pPr algn="just"/>
            <a:r>
              <a:rPr lang="es-MX" dirty="0">
                <a:solidFill>
                  <a:schemeClr val="accent1">
                    <a:lumMod val="75000"/>
                  </a:schemeClr>
                </a:solidFill>
                <a:latin typeface="Kristen ITC" pitchFamily="66" charset="0"/>
              </a:rPr>
              <a:t>El nombre de la ciudad de Torreón es en referencia a una construcción en la que había un torreón que se utilizaban para los vigías, construido en 1850 por Pedro Santa Cruz junto a la Presa del Carrizal.</a:t>
            </a:r>
          </a:p>
        </p:txBody>
      </p:sp>
      <p:sp>
        <p:nvSpPr>
          <p:cNvPr id="9" name="8 CuadroTexto"/>
          <p:cNvSpPr txBox="1"/>
          <p:nvPr/>
        </p:nvSpPr>
        <p:spPr>
          <a:xfrm>
            <a:off x="930318" y="463001"/>
            <a:ext cx="7992888" cy="461665"/>
          </a:xfrm>
          <a:prstGeom prst="rect">
            <a:avLst/>
          </a:prstGeom>
          <a:noFill/>
        </p:spPr>
        <p:txBody>
          <a:bodyPr wrap="square" rtlCol="0">
            <a:spAutoFit/>
          </a:bodyPr>
          <a:lstStyle/>
          <a:p>
            <a:pPr algn="ctr"/>
            <a:r>
              <a:rPr lang="es-MX" sz="2400" b="1" dirty="0" smtClean="0">
                <a:ln>
                  <a:solidFill>
                    <a:schemeClr val="accent3">
                      <a:lumMod val="75000"/>
                    </a:schemeClr>
                  </a:solidFill>
                </a:ln>
                <a:solidFill>
                  <a:schemeClr val="accent1">
                    <a:lumMod val="75000"/>
                  </a:schemeClr>
                </a:solidFill>
                <a:latin typeface="Kristen ITC" pitchFamily="66" charset="0"/>
              </a:rPr>
              <a:t>Nueva </a:t>
            </a:r>
            <a:r>
              <a:rPr lang="es-MX" sz="2400" b="1" dirty="0" err="1" smtClean="0">
                <a:ln>
                  <a:solidFill>
                    <a:schemeClr val="accent3">
                      <a:lumMod val="75000"/>
                    </a:schemeClr>
                  </a:solidFill>
                </a:ln>
                <a:solidFill>
                  <a:schemeClr val="accent1">
                    <a:lumMod val="75000"/>
                  </a:schemeClr>
                </a:solidFill>
                <a:latin typeface="Kristen ITC" pitchFamily="66" charset="0"/>
              </a:rPr>
              <a:t>Viscaya</a:t>
            </a:r>
            <a:endParaRPr lang="es-MX" sz="2400" b="1" dirty="0" smtClean="0">
              <a:ln>
                <a:solidFill>
                  <a:schemeClr val="accent3">
                    <a:lumMod val="75000"/>
                  </a:schemeClr>
                </a:solidFill>
              </a:ln>
              <a:solidFill>
                <a:schemeClr val="accent1">
                  <a:lumMod val="75000"/>
                </a:schemeClr>
              </a:solidFill>
              <a:latin typeface="Kristen ITC" pitchFamily="66" charset="0"/>
            </a:endParaRPr>
          </a:p>
        </p:txBody>
      </p:sp>
      <p:sp>
        <p:nvSpPr>
          <p:cNvPr id="10" name="9 CuadroTexto"/>
          <p:cNvSpPr txBox="1"/>
          <p:nvPr/>
        </p:nvSpPr>
        <p:spPr>
          <a:xfrm>
            <a:off x="893654" y="2780928"/>
            <a:ext cx="7992888" cy="461665"/>
          </a:xfrm>
          <a:prstGeom prst="rect">
            <a:avLst/>
          </a:prstGeom>
          <a:noFill/>
        </p:spPr>
        <p:txBody>
          <a:bodyPr wrap="square" rtlCol="0">
            <a:spAutoFit/>
          </a:bodyPr>
          <a:lstStyle/>
          <a:p>
            <a:pPr algn="ctr"/>
            <a:r>
              <a:rPr lang="es-MX" sz="2400" b="1" dirty="0" smtClean="0">
                <a:ln>
                  <a:solidFill>
                    <a:schemeClr val="accent3">
                      <a:lumMod val="75000"/>
                    </a:schemeClr>
                  </a:solidFill>
                </a:ln>
                <a:solidFill>
                  <a:schemeClr val="accent1">
                    <a:lumMod val="75000"/>
                  </a:schemeClr>
                </a:solidFill>
                <a:latin typeface="Kristen ITC" pitchFamily="66" charset="0"/>
              </a:rPr>
              <a:t>Nombre actual</a:t>
            </a:r>
          </a:p>
        </p:txBody>
      </p:sp>
      <p:pic>
        <p:nvPicPr>
          <p:cNvPr id="2052" name="Picture 4" descr="http://historia6expo.tripod.com/sitebuildercontent/sitebuilderpictures/ferr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56176" y="4624957"/>
            <a:ext cx="2987824" cy="22408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3798409"/>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CuadroTexto"/>
          <p:cNvSpPr txBox="1"/>
          <p:nvPr/>
        </p:nvSpPr>
        <p:spPr>
          <a:xfrm>
            <a:off x="539552" y="259062"/>
            <a:ext cx="7992888" cy="584775"/>
          </a:xfrm>
          <a:prstGeom prst="rect">
            <a:avLst/>
          </a:prstGeom>
          <a:noFill/>
        </p:spPr>
        <p:txBody>
          <a:bodyPr wrap="square" rtlCol="0">
            <a:spAutoFit/>
          </a:bodyPr>
          <a:lstStyle/>
          <a:p>
            <a:pPr algn="ctr"/>
            <a:r>
              <a:rPr lang="es-MX" sz="3200" b="1" dirty="0">
                <a:ln>
                  <a:solidFill>
                    <a:schemeClr val="accent3">
                      <a:lumMod val="75000"/>
                    </a:schemeClr>
                  </a:solidFill>
                </a:ln>
                <a:solidFill>
                  <a:schemeClr val="accent1">
                    <a:lumMod val="75000"/>
                  </a:schemeClr>
                </a:solidFill>
                <a:latin typeface="Kristen ITC" pitchFamily="66" charset="0"/>
              </a:rPr>
              <a:t>Economía</a:t>
            </a:r>
            <a:endParaRPr lang="es-MX" sz="3200" b="1" dirty="0" smtClean="0">
              <a:ln>
                <a:solidFill>
                  <a:schemeClr val="accent3">
                    <a:lumMod val="75000"/>
                  </a:schemeClr>
                </a:solidFill>
              </a:ln>
              <a:solidFill>
                <a:schemeClr val="accent1">
                  <a:lumMod val="75000"/>
                </a:schemeClr>
              </a:solidFill>
              <a:latin typeface="Kristen ITC" pitchFamily="66" charset="0"/>
            </a:endParaRPr>
          </a:p>
        </p:txBody>
      </p:sp>
      <p:sp>
        <p:nvSpPr>
          <p:cNvPr id="6" name="5 CuadroTexto"/>
          <p:cNvSpPr txBox="1"/>
          <p:nvPr/>
        </p:nvSpPr>
        <p:spPr>
          <a:xfrm>
            <a:off x="539552" y="1370955"/>
            <a:ext cx="7992888" cy="2369880"/>
          </a:xfrm>
          <a:prstGeom prst="rect">
            <a:avLst/>
          </a:prstGeom>
          <a:noFill/>
        </p:spPr>
        <p:txBody>
          <a:bodyPr wrap="square" rtlCol="0">
            <a:spAutoFit/>
          </a:bodyPr>
          <a:lstStyle/>
          <a:p>
            <a:pPr algn="just"/>
            <a:r>
              <a:rPr lang="es-MX" dirty="0">
                <a:solidFill>
                  <a:schemeClr val="accent1">
                    <a:lumMod val="75000"/>
                  </a:schemeClr>
                </a:solidFill>
                <a:latin typeface="Kristen ITC" pitchFamily="66" charset="0"/>
              </a:rPr>
              <a:t>Actualmente las dos industrias más importantes en la ciudad </a:t>
            </a:r>
            <a:r>
              <a:rPr lang="es-MX" dirty="0" smtClean="0">
                <a:solidFill>
                  <a:schemeClr val="accent1">
                    <a:lumMod val="75000"/>
                  </a:schemeClr>
                </a:solidFill>
                <a:latin typeface="Kristen ITC" pitchFamily="66" charset="0"/>
              </a:rPr>
              <a:t>son:</a:t>
            </a:r>
          </a:p>
          <a:p>
            <a:pPr algn="just"/>
            <a:endParaRPr lang="es-MX" dirty="0" smtClean="0">
              <a:solidFill>
                <a:schemeClr val="accent1">
                  <a:lumMod val="75000"/>
                </a:schemeClr>
              </a:solidFill>
              <a:latin typeface="Kristen ITC" pitchFamily="66" charset="0"/>
            </a:endParaRPr>
          </a:p>
          <a:p>
            <a:pPr marL="342900" indent="-342900" algn="just">
              <a:buFont typeface="Arial" pitchFamily="34" charset="0"/>
              <a:buChar char="•"/>
            </a:pPr>
            <a:r>
              <a:rPr lang="es-MX" sz="1600" dirty="0">
                <a:solidFill>
                  <a:schemeClr val="accent1">
                    <a:lumMod val="75000"/>
                  </a:schemeClr>
                </a:solidFill>
                <a:latin typeface="Kristen ITC" pitchFamily="66" charset="0"/>
              </a:rPr>
              <a:t>La </a:t>
            </a:r>
            <a:r>
              <a:rPr lang="es-MX" sz="1600" dirty="0" smtClean="0">
                <a:solidFill>
                  <a:schemeClr val="accent1">
                    <a:lumMod val="75000"/>
                  </a:schemeClr>
                </a:solidFill>
                <a:latin typeface="Kristen ITC" pitchFamily="66" charset="0"/>
              </a:rPr>
              <a:t>metalúrgica con la empresa </a:t>
            </a:r>
            <a:r>
              <a:rPr lang="es-MX" sz="1600" dirty="0" err="1" smtClean="0">
                <a:solidFill>
                  <a:schemeClr val="accent1">
                    <a:lumMod val="75000"/>
                  </a:schemeClr>
                </a:solidFill>
                <a:latin typeface="Kristen ITC" pitchFamily="66" charset="0"/>
              </a:rPr>
              <a:t>MET.MEX</a:t>
            </a:r>
            <a:r>
              <a:rPr lang="es-MX" sz="1600" dirty="0" smtClean="0">
                <a:solidFill>
                  <a:schemeClr val="accent1">
                    <a:lumMod val="75000"/>
                  </a:schemeClr>
                </a:solidFill>
                <a:latin typeface="Kristen ITC" pitchFamily="66" charset="0"/>
              </a:rPr>
              <a:t> PEÑOLES,  </a:t>
            </a:r>
            <a:r>
              <a:rPr lang="es-MX" sz="1600" dirty="0">
                <a:solidFill>
                  <a:schemeClr val="accent1">
                    <a:lumMod val="75000"/>
                  </a:schemeClr>
                </a:solidFill>
                <a:latin typeface="Kristen ITC" pitchFamily="66" charset="0"/>
              </a:rPr>
              <a:t>aquí se encuentran localizadas tanto la principal fundición de plomo, como la refinería de plata y la instalación electrolítica de zinc más importantes de México y de América </a:t>
            </a:r>
            <a:r>
              <a:rPr lang="es-MX" sz="1600" dirty="0" smtClean="0">
                <a:solidFill>
                  <a:schemeClr val="accent1">
                    <a:lumMod val="75000"/>
                  </a:schemeClr>
                </a:solidFill>
                <a:latin typeface="Kristen ITC" pitchFamily="66" charset="0"/>
              </a:rPr>
              <a:t>Latina</a:t>
            </a:r>
          </a:p>
          <a:p>
            <a:pPr algn="just"/>
            <a:endParaRPr lang="es-MX" sz="1600" dirty="0" smtClean="0">
              <a:solidFill>
                <a:schemeClr val="accent1">
                  <a:lumMod val="75000"/>
                </a:schemeClr>
              </a:solidFill>
              <a:latin typeface="Kristen ITC" pitchFamily="66" charset="0"/>
            </a:endParaRPr>
          </a:p>
          <a:p>
            <a:pPr marL="342900" indent="-342900" algn="just">
              <a:buFont typeface="Arial" pitchFamily="34" charset="0"/>
              <a:buChar char="•"/>
            </a:pPr>
            <a:r>
              <a:rPr lang="es-MX" sz="1600" dirty="0" smtClean="0">
                <a:solidFill>
                  <a:schemeClr val="accent1">
                    <a:lumMod val="75000"/>
                  </a:schemeClr>
                </a:solidFill>
                <a:latin typeface="Kristen ITC" pitchFamily="66" charset="0"/>
              </a:rPr>
              <a:t>La </a:t>
            </a:r>
            <a:r>
              <a:rPr lang="es-MX" sz="1600" dirty="0">
                <a:solidFill>
                  <a:schemeClr val="accent1">
                    <a:lumMod val="75000"/>
                  </a:schemeClr>
                </a:solidFill>
                <a:latin typeface="Kristen ITC" pitchFamily="66" charset="0"/>
              </a:rPr>
              <a:t>lechera que a través del grupo </a:t>
            </a:r>
            <a:r>
              <a:rPr lang="es-MX" sz="1600" dirty="0" err="1">
                <a:solidFill>
                  <a:schemeClr val="accent1">
                    <a:lumMod val="75000"/>
                  </a:schemeClr>
                </a:solidFill>
                <a:latin typeface="Kristen ITC" pitchFamily="66" charset="0"/>
              </a:rPr>
              <a:t>Lala</a:t>
            </a:r>
            <a:r>
              <a:rPr lang="es-MX" sz="1600" dirty="0">
                <a:solidFill>
                  <a:schemeClr val="accent1">
                    <a:lumMod val="75000"/>
                  </a:schemeClr>
                </a:solidFill>
                <a:latin typeface="Kristen ITC" pitchFamily="66" charset="0"/>
              </a:rPr>
              <a:t> concentra un gran volumen de actividades relacionadas con esta industria</a:t>
            </a:r>
          </a:p>
        </p:txBody>
      </p:sp>
      <p:sp>
        <p:nvSpPr>
          <p:cNvPr id="7" name="6 CuadroTexto"/>
          <p:cNvSpPr txBox="1"/>
          <p:nvPr/>
        </p:nvSpPr>
        <p:spPr>
          <a:xfrm>
            <a:off x="700093" y="891837"/>
            <a:ext cx="7992888" cy="461665"/>
          </a:xfrm>
          <a:prstGeom prst="rect">
            <a:avLst/>
          </a:prstGeom>
          <a:noFill/>
        </p:spPr>
        <p:txBody>
          <a:bodyPr wrap="square" rtlCol="0">
            <a:spAutoFit/>
          </a:bodyPr>
          <a:lstStyle/>
          <a:p>
            <a:pPr algn="ctr"/>
            <a:r>
              <a:rPr lang="es-MX" sz="2400" b="1" dirty="0">
                <a:ln>
                  <a:solidFill>
                    <a:schemeClr val="accent3">
                      <a:lumMod val="75000"/>
                    </a:schemeClr>
                  </a:solidFill>
                </a:ln>
                <a:solidFill>
                  <a:schemeClr val="accent1">
                    <a:lumMod val="75000"/>
                  </a:schemeClr>
                </a:solidFill>
                <a:latin typeface="Kristen ITC" pitchFamily="66" charset="0"/>
              </a:rPr>
              <a:t>Industria</a:t>
            </a:r>
          </a:p>
        </p:txBody>
      </p:sp>
      <p:pic>
        <p:nvPicPr>
          <p:cNvPr id="3074" name="Picture 2" descr="http://www.vanguardia.com.mx/XStatic/vanguardia/images/espanol/penoles-54689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76056" y="3857696"/>
            <a:ext cx="4044149" cy="299825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s://encrypted-tbn0.google.com/images?q=tbn:ANd9GcTaPv6e9ZE9amftIOolRLRSYMSQ9-xcZrt6FGrIQ9npwuxuZgDYVw"/>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3857696"/>
            <a:ext cx="3997667" cy="2998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928846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CuadroTexto"/>
          <p:cNvSpPr txBox="1"/>
          <p:nvPr/>
        </p:nvSpPr>
        <p:spPr>
          <a:xfrm>
            <a:off x="539552" y="259062"/>
            <a:ext cx="7992888" cy="584775"/>
          </a:xfrm>
          <a:prstGeom prst="rect">
            <a:avLst/>
          </a:prstGeom>
          <a:noFill/>
        </p:spPr>
        <p:txBody>
          <a:bodyPr wrap="square" rtlCol="0">
            <a:spAutoFit/>
          </a:bodyPr>
          <a:lstStyle/>
          <a:p>
            <a:pPr algn="ctr"/>
            <a:r>
              <a:rPr lang="es-MX" sz="3200" b="1" dirty="0" smtClean="0">
                <a:ln>
                  <a:solidFill>
                    <a:schemeClr val="accent3">
                      <a:lumMod val="75000"/>
                    </a:schemeClr>
                  </a:solidFill>
                </a:ln>
                <a:solidFill>
                  <a:schemeClr val="accent1">
                    <a:lumMod val="75000"/>
                  </a:schemeClr>
                </a:solidFill>
                <a:latin typeface="Kristen ITC" pitchFamily="66" charset="0"/>
              </a:rPr>
              <a:t>Turismo</a:t>
            </a:r>
          </a:p>
        </p:txBody>
      </p:sp>
      <p:sp>
        <p:nvSpPr>
          <p:cNvPr id="6" name="5 CuadroTexto"/>
          <p:cNvSpPr txBox="1"/>
          <p:nvPr/>
        </p:nvSpPr>
        <p:spPr>
          <a:xfrm>
            <a:off x="539552" y="877311"/>
            <a:ext cx="7992888" cy="2062103"/>
          </a:xfrm>
          <a:prstGeom prst="rect">
            <a:avLst/>
          </a:prstGeom>
          <a:noFill/>
        </p:spPr>
        <p:txBody>
          <a:bodyPr wrap="square" rtlCol="0">
            <a:spAutoFit/>
          </a:bodyPr>
          <a:lstStyle/>
          <a:p>
            <a:pPr algn="just"/>
            <a:r>
              <a:rPr lang="es-MX" sz="1600" dirty="0" smtClean="0">
                <a:solidFill>
                  <a:schemeClr val="accent1">
                    <a:lumMod val="75000"/>
                  </a:schemeClr>
                </a:solidFill>
                <a:latin typeface="Kristen ITC" pitchFamily="66" charset="0"/>
              </a:rPr>
              <a:t>Entre los atractivos más importantes de la ciudad están:</a:t>
            </a:r>
          </a:p>
          <a:p>
            <a:pPr algn="just"/>
            <a:endParaRPr lang="es-MX" sz="1600" dirty="0">
              <a:solidFill>
                <a:schemeClr val="accent1">
                  <a:lumMod val="75000"/>
                </a:schemeClr>
              </a:solidFill>
              <a:latin typeface="Kristen ITC" pitchFamily="66" charset="0"/>
            </a:endParaRPr>
          </a:p>
          <a:p>
            <a:pPr marL="285750" indent="-285750" algn="just">
              <a:buFont typeface="Arial" pitchFamily="34" charset="0"/>
              <a:buChar char="•"/>
            </a:pPr>
            <a:r>
              <a:rPr lang="es-MX" sz="1600" dirty="0" smtClean="0">
                <a:solidFill>
                  <a:schemeClr val="accent1">
                    <a:lumMod val="75000"/>
                  </a:schemeClr>
                </a:solidFill>
                <a:latin typeface="Kristen ITC" pitchFamily="66" charset="0"/>
              </a:rPr>
              <a:t>El cristo de las </a:t>
            </a:r>
            <a:r>
              <a:rPr lang="es-MX" sz="1600" dirty="0" err="1" smtClean="0">
                <a:solidFill>
                  <a:schemeClr val="accent1">
                    <a:lumMod val="75000"/>
                  </a:schemeClr>
                </a:solidFill>
                <a:latin typeface="Kristen ITC" pitchFamily="66" charset="0"/>
              </a:rPr>
              <a:t>Noas</a:t>
            </a:r>
            <a:r>
              <a:rPr lang="es-MX" sz="1600" dirty="0" smtClean="0">
                <a:solidFill>
                  <a:schemeClr val="accent1">
                    <a:lumMod val="75000"/>
                  </a:schemeClr>
                </a:solidFill>
                <a:latin typeface="Kristen ITC" pitchFamily="66" charset="0"/>
              </a:rPr>
              <a:t>.</a:t>
            </a:r>
          </a:p>
          <a:p>
            <a:pPr marL="285750" indent="-285750" algn="just">
              <a:buFont typeface="Arial" pitchFamily="34" charset="0"/>
              <a:buChar char="•"/>
            </a:pPr>
            <a:r>
              <a:rPr lang="es-MX" sz="1600" dirty="0" smtClean="0">
                <a:solidFill>
                  <a:schemeClr val="accent1">
                    <a:lumMod val="75000"/>
                  </a:schemeClr>
                </a:solidFill>
                <a:latin typeface="Kristen ITC" pitchFamily="66" charset="0"/>
              </a:rPr>
              <a:t>El canal de la Perla.</a:t>
            </a:r>
          </a:p>
          <a:p>
            <a:pPr marL="285750" indent="-285750" algn="just">
              <a:buFont typeface="Arial" pitchFamily="34" charset="0"/>
              <a:buChar char="•"/>
            </a:pPr>
            <a:r>
              <a:rPr lang="es-MX" sz="1600" dirty="0" smtClean="0">
                <a:solidFill>
                  <a:schemeClr val="accent1">
                    <a:lumMod val="75000"/>
                  </a:schemeClr>
                </a:solidFill>
                <a:latin typeface="Kristen ITC" pitchFamily="66" charset="0"/>
              </a:rPr>
              <a:t>El museo </a:t>
            </a:r>
            <a:r>
              <a:rPr lang="es-MX" sz="1600" dirty="0" err="1" smtClean="0">
                <a:solidFill>
                  <a:schemeClr val="accent1">
                    <a:lumMod val="75000"/>
                  </a:schemeClr>
                </a:solidFill>
                <a:latin typeface="Kristen ITC" pitchFamily="66" charset="0"/>
              </a:rPr>
              <a:t>arocena</a:t>
            </a:r>
            <a:r>
              <a:rPr lang="es-MX" sz="1600" dirty="0" smtClean="0">
                <a:solidFill>
                  <a:schemeClr val="accent1">
                    <a:lumMod val="75000"/>
                  </a:schemeClr>
                </a:solidFill>
                <a:latin typeface="Kristen ITC" pitchFamily="66" charset="0"/>
              </a:rPr>
              <a:t>.</a:t>
            </a:r>
          </a:p>
          <a:p>
            <a:pPr marL="285750" indent="-285750" algn="just">
              <a:buFont typeface="Arial" pitchFamily="34" charset="0"/>
              <a:buChar char="•"/>
            </a:pPr>
            <a:r>
              <a:rPr lang="es-MX" sz="1600" dirty="0" smtClean="0">
                <a:solidFill>
                  <a:schemeClr val="accent1">
                    <a:lumMod val="75000"/>
                  </a:schemeClr>
                </a:solidFill>
                <a:latin typeface="Kristen ITC" pitchFamily="66" charset="0"/>
              </a:rPr>
              <a:t>El bosque Venustiano Carranza.</a:t>
            </a:r>
          </a:p>
          <a:p>
            <a:pPr marL="285750" indent="-285750" algn="just">
              <a:buFont typeface="Arial" pitchFamily="34" charset="0"/>
              <a:buChar char="•"/>
            </a:pPr>
            <a:r>
              <a:rPr lang="es-MX" sz="1600" dirty="0" smtClean="0">
                <a:solidFill>
                  <a:schemeClr val="accent1">
                    <a:lumMod val="75000"/>
                  </a:schemeClr>
                </a:solidFill>
                <a:latin typeface="Kristen ITC" pitchFamily="66" charset="0"/>
              </a:rPr>
              <a:t>Parque Fundadores.</a:t>
            </a:r>
          </a:p>
          <a:p>
            <a:pPr marL="285750" indent="-285750" algn="just">
              <a:buFont typeface="Arial" pitchFamily="34" charset="0"/>
              <a:buChar char="•"/>
            </a:pPr>
            <a:r>
              <a:rPr lang="es-MX" sz="1600" dirty="0" smtClean="0">
                <a:solidFill>
                  <a:schemeClr val="accent1">
                    <a:lumMod val="75000"/>
                  </a:schemeClr>
                </a:solidFill>
                <a:latin typeface="Kristen ITC" pitchFamily="66" charset="0"/>
              </a:rPr>
              <a:t>La Alameda Ignacio Zaragoza.</a:t>
            </a:r>
            <a:endParaRPr lang="es-MX" sz="1600" dirty="0">
              <a:solidFill>
                <a:schemeClr val="accent1">
                  <a:lumMod val="75000"/>
                </a:schemeClr>
              </a:solidFill>
              <a:latin typeface="Kristen ITC" pitchFamily="66" charset="0"/>
            </a:endParaRPr>
          </a:p>
        </p:txBody>
      </p:sp>
      <p:sp>
        <p:nvSpPr>
          <p:cNvPr id="2" name="AutoShape 2" descr="http://www.paraconocer.com/wp-content/uploads/2008/10/cristo20de20las20noas2021.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MX"/>
          </a:p>
        </p:txBody>
      </p:sp>
      <p:pic>
        <p:nvPicPr>
          <p:cNvPr id="4100" name="Picture 4" descr="http://www.traveltorreon.com/images/cristo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7" y="4679715"/>
            <a:ext cx="2915300" cy="218793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4102" name="Picture 6" descr="http://www.explorandomexico.com.mx/photos/city/full-Canal%20de%20la%20Perla%20-%20Kaleenxian(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00192" y="4736684"/>
            <a:ext cx="2843808" cy="213096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4104" name="Picture 8" descr="http://t0.gstatic.com/images?q=tbn:ANd9GcRk8ebWMwFxc9s6oCY0qcq8XIWlsZKGziw2FFiJ4JrMFGJn3FAh47Tq9TVVV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15817" y="4665474"/>
            <a:ext cx="3384376" cy="225215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4106" name="Picture 10" descr="http://mw2.google.com/mw-panoramio/photos/medium/252854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00193" y="2598513"/>
            <a:ext cx="2843807" cy="213285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4108" name="Picture 12" descr="http://t2.gstatic.com/images?q=tbn:ANd9GcTjKoaz133Og129CVk12BFTx0EKmGC5N8q7HnobvQakXkOtOfP7L2-o5hJ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03260" y="7937"/>
            <a:ext cx="2740741" cy="205291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1401624"/>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899592" y="1196752"/>
            <a:ext cx="6512511" cy="1143000"/>
          </a:xfrm>
        </p:spPr>
        <p:txBody>
          <a:bodyPr/>
          <a:lstStyle/>
          <a:p>
            <a:r>
              <a:rPr lang="es-MX" dirty="0" smtClean="0"/>
              <a:t>Francisco I Madero</a:t>
            </a:r>
            <a:endParaRPr lang="es-MX" dirty="0"/>
          </a:p>
        </p:txBody>
      </p:sp>
      <p:pic>
        <p:nvPicPr>
          <p:cNvPr id="1026" name="Picture 2" descr="http://upload.wikimedia.org/wikipedia/commons/e/e7/Escudo_Francisco_I_Madero.jpg"/>
          <p:cNvPicPr>
            <a:picLocks noChangeAspect="1" noChangeArrowheads="1"/>
          </p:cNvPicPr>
          <p:nvPr/>
        </p:nvPicPr>
        <p:blipFill>
          <a:blip r:embed="rId2">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2843808" y="2348880"/>
            <a:ext cx="3009900" cy="33242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0006664"/>
      </p:ext>
    </p:extLst>
  </p:cSld>
  <p:clrMapOvr>
    <a:masterClrMapping/>
  </p:clrMapOvr>
  <mc:AlternateContent xmlns:mc="http://schemas.openxmlformats.org/markup-compatibility/2006" xmlns:p14="http://schemas.microsoft.com/office/powerpoint/2010/main">
    <mc:Choice Requires="p14">
      <p:transition spd="slow" p14:dur="3000">
        <p14:vortex dir="r"/>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Marcador de texto"/>
          <p:cNvSpPr>
            <a:spLocks noGrp="1"/>
          </p:cNvSpPr>
          <p:nvPr>
            <p:ph type="body" idx="1"/>
          </p:nvPr>
        </p:nvSpPr>
        <p:spPr/>
        <p:txBody>
          <a:bodyPr/>
          <a:lstStyle/>
          <a:p>
            <a:r>
              <a:rPr lang="es-MX" dirty="0" smtClean="0"/>
              <a:t>Localización </a:t>
            </a:r>
            <a:endParaRPr lang="es-MX" dirty="0"/>
          </a:p>
        </p:txBody>
      </p:sp>
      <p:sp>
        <p:nvSpPr>
          <p:cNvPr id="6" name="5 Marcador de contenido"/>
          <p:cNvSpPr>
            <a:spLocks noGrp="1"/>
          </p:cNvSpPr>
          <p:nvPr>
            <p:ph sz="half" idx="2"/>
          </p:nvPr>
        </p:nvSpPr>
        <p:spPr/>
        <p:txBody>
          <a:bodyPr/>
          <a:lstStyle/>
          <a:p>
            <a:r>
              <a:rPr lang="es-MX" dirty="0" smtClean="0"/>
              <a:t>Al sureste del estado a una altura de 1100 metros sobre el nivel del mar.</a:t>
            </a:r>
            <a:endParaRPr lang="es-MX" dirty="0"/>
          </a:p>
        </p:txBody>
      </p:sp>
      <p:sp>
        <p:nvSpPr>
          <p:cNvPr id="7" name="6 Marcador de texto"/>
          <p:cNvSpPr>
            <a:spLocks noGrp="1"/>
          </p:cNvSpPr>
          <p:nvPr>
            <p:ph type="body" sz="quarter" idx="3"/>
          </p:nvPr>
        </p:nvSpPr>
        <p:spPr/>
        <p:txBody>
          <a:bodyPr/>
          <a:lstStyle/>
          <a:p>
            <a:r>
              <a:rPr lang="es-MX" dirty="0" smtClean="0"/>
              <a:t>Colinda</a:t>
            </a:r>
            <a:endParaRPr lang="es-MX" dirty="0"/>
          </a:p>
        </p:txBody>
      </p:sp>
      <p:sp>
        <p:nvSpPr>
          <p:cNvPr id="8" name="7 Marcador de contenido"/>
          <p:cNvSpPr>
            <a:spLocks noGrp="1"/>
          </p:cNvSpPr>
          <p:nvPr>
            <p:ph sz="quarter" idx="4"/>
          </p:nvPr>
        </p:nvSpPr>
        <p:spPr>
          <a:xfrm>
            <a:off x="4645025" y="1399032"/>
            <a:ext cx="3346704" cy="3758160"/>
          </a:xfrm>
        </p:spPr>
        <p:txBody>
          <a:bodyPr/>
          <a:lstStyle/>
          <a:p>
            <a:r>
              <a:rPr lang="es-MX" dirty="0" smtClean="0"/>
              <a:t>Norte: municipio de sierra mojada Cuatro Ciénegas.</a:t>
            </a:r>
          </a:p>
          <a:p>
            <a:r>
              <a:rPr lang="es-MX" dirty="0" smtClean="0"/>
              <a:t> este: Cuatro Ciénegas y San Pedro.</a:t>
            </a:r>
          </a:p>
          <a:p>
            <a:r>
              <a:rPr lang="es-MX" dirty="0" smtClean="0"/>
              <a:t>Sur: San Pedro, Matamoros y estado de Durango.</a:t>
            </a:r>
          </a:p>
          <a:p>
            <a:r>
              <a:rPr lang="es-MX" dirty="0" smtClean="0"/>
              <a:t>Oeste: estado de Durango y municipio de sierra mojada.</a:t>
            </a:r>
          </a:p>
          <a:p>
            <a:endParaRPr lang="es-MX" dirty="0"/>
          </a:p>
          <a:p>
            <a:r>
              <a:rPr lang="es-MX" dirty="0" smtClean="0"/>
              <a:t>Se divide en 85 localidades.</a:t>
            </a:r>
          </a:p>
        </p:txBody>
      </p:sp>
    </p:spTree>
    <p:extLst>
      <p:ext uri="{BB962C8B-B14F-4D97-AF65-F5344CB8AC3E}">
        <p14:creationId xmlns:p14="http://schemas.microsoft.com/office/powerpoint/2010/main" val="4257567600"/>
      </p:ext>
    </p:extLst>
  </p:cSld>
  <p:clrMapOvr>
    <a:masterClrMapping/>
  </p:clrMapOvr>
  <mc:AlternateContent xmlns:mc="http://schemas.openxmlformats.org/markup-compatibility/2006" xmlns:p14="http://schemas.microsoft.com/office/powerpoint/2010/main">
    <mc:Choice Requires="p14">
      <p:transition spd="slow" p14:dur="3000">
        <p14:vortex dir="r"/>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14 Marcador de texto"/>
          <p:cNvSpPr>
            <a:spLocks noGrp="1"/>
          </p:cNvSpPr>
          <p:nvPr>
            <p:ph type="body" idx="1"/>
          </p:nvPr>
        </p:nvSpPr>
        <p:spPr/>
        <p:txBody>
          <a:bodyPr/>
          <a:lstStyle/>
          <a:p>
            <a:r>
              <a:rPr lang="es-MX" dirty="0" smtClean="0"/>
              <a:t>Extensión territorial</a:t>
            </a:r>
            <a:endParaRPr lang="es-MX" dirty="0"/>
          </a:p>
        </p:txBody>
      </p:sp>
      <p:sp>
        <p:nvSpPr>
          <p:cNvPr id="16" name="15 Marcador de contenido"/>
          <p:cNvSpPr>
            <a:spLocks noGrp="1"/>
          </p:cNvSpPr>
          <p:nvPr>
            <p:ph sz="half" idx="2"/>
          </p:nvPr>
        </p:nvSpPr>
        <p:spPr>
          <a:xfrm>
            <a:off x="1043608" y="1916832"/>
            <a:ext cx="3346704" cy="2743200"/>
          </a:xfrm>
        </p:spPr>
        <p:txBody>
          <a:bodyPr/>
          <a:lstStyle/>
          <a:p>
            <a:r>
              <a:rPr lang="es-MX" dirty="0" smtClean="0"/>
              <a:t>Cuenta con 4,933.9 kms2 y representan un 3.2% del total de la superficie del estado.</a:t>
            </a:r>
            <a:endParaRPr lang="es-MX" dirty="0"/>
          </a:p>
        </p:txBody>
      </p:sp>
      <p:sp>
        <p:nvSpPr>
          <p:cNvPr id="17" name="16 Marcador de texto"/>
          <p:cNvSpPr>
            <a:spLocks noGrp="1"/>
          </p:cNvSpPr>
          <p:nvPr>
            <p:ph type="body" sz="quarter" idx="3"/>
          </p:nvPr>
        </p:nvSpPr>
        <p:spPr/>
        <p:txBody>
          <a:bodyPr/>
          <a:lstStyle/>
          <a:p>
            <a:r>
              <a:rPr lang="es-MX" dirty="0" smtClean="0"/>
              <a:t>Población total</a:t>
            </a:r>
            <a:endParaRPr lang="es-MX" dirty="0"/>
          </a:p>
        </p:txBody>
      </p:sp>
      <p:sp>
        <p:nvSpPr>
          <p:cNvPr id="18" name="17 Marcador de contenido"/>
          <p:cNvSpPr>
            <a:spLocks noGrp="1"/>
          </p:cNvSpPr>
          <p:nvPr>
            <p:ph sz="quarter" idx="4"/>
          </p:nvPr>
        </p:nvSpPr>
        <p:spPr/>
        <p:txBody>
          <a:bodyPr/>
          <a:lstStyle/>
          <a:p>
            <a:r>
              <a:rPr lang="es-MX" dirty="0" smtClean="0"/>
              <a:t>En el 2000 fueron 46,403 habitantes</a:t>
            </a:r>
          </a:p>
          <a:p>
            <a:r>
              <a:rPr lang="es-MX" dirty="0" smtClean="0"/>
              <a:t>OROGRAFÍA:  sierra malas canchas, sierra los remedios, pico las huertas, sierra de tlahualilo y el cerro el pajonal.</a:t>
            </a:r>
            <a:endParaRPr lang="es-MX" dirty="0"/>
          </a:p>
        </p:txBody>
      </p:sp>
    </p:spTree>
    <p:extLst>
      <p:ext uri="{BB962C8B-B14F-4D97-AF65-F5344CB8AC3E}">
        <p14:creationId xmlns:p14="http://schemas.microsoft.com/office/powerpoint/2010/main" val="1300801804"/>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texto"/>
          <p:cNvSpPr>
            <a:spLocks noGrp="1"/>
          </p:cNvSpPr>
          <p:nvPr>
            <p:ph type="body" idx="1"/>
          </p:nvPr>
        </p:nvSpPr>
        <p:spPr/>
        <p:txBody>
          <a:bodyPr/>
          <a:lstStyle/>
          <a:p>
            <a:r>
              <a:rPr lang="es-MX" dirty="0" smtClean="0"/>
              <a:t>clima</a:t>
            </a:r>
            <a:endParaRPr lang="es-MX" dirty="0"/>
          </a:p>
        </p:txBody>
      </p:sp>
      <p:sp>
        <p:nvSpPr>
          <p:cNvPr id="3" name="2 Marcador de contenido"/>
          <p:cNvSpPr>
            <a:spLocks noGrp="1"/>
          </p:cNvSpPr>
          <p:nvPr>
            <p:ph sz="half" idx="2"/>
          </p:nvPr>
        </p:nvSpPr>
        <p:spPr/>
        <p:txBody>
          <a:bodyPr/>
          <a:lstStyle/>
          <a:p>
            <a:r>
              <a:rPr lang="es-MX" dirty="0" smtClean="0"/>
              <a:t>Seco semi cálido</a:t>
            </a:r>
            <a:endParaRPr lang="es-MX" dirty="0"/>
          </a:p>
        </p:txBody>
      </p:sp>
      <p:sp>
        <p:nvSpPr>
          <p:cNvPr id="4" name="3 Marcador de texto"/>
          <p:cNvSpPr>
            <a:spLocks noGrp="1"/>
          </p:cNvSpPr>
          <p:nvPr>
            <p:ph type="body" sz="quarter" idx="3"/>
          </p:nvPr>
        </p:nvSpPr>
        <p:spPr/>
        <p:txBody>
          <a:bodyPr/>
          <a:lstStyle/>
          <a:p>
            <a:r>
              <a:rPr lang="es-MX" dirty="0" smtClean="0"/>
              <a:t>Flora</a:t>
            </a:r>
            <a:endParaRPr lang="es-MX" dirty="0"/>
          </a:p>
        </p:txBody>
      </p:sp>
      <p:sp>
        <p:nvSpPr>
          <p:cNvPr id="5" name="4 Marcador de contenido"/>
          <p:cNvSpPr>
            <a:spLocks noGrp="1"/>
          </p:cNvSpPr>
          <p:nvPr>
            <p:ph sz="quarter" idx="4"/>
          </p:nvPr>
        </p:nvSpPr>
        <p:spPr/>
        <p:txBody>
          <a:bodyPr/>
          <a:lstStyle/>
          <a:p>
            <a:r>
              <a:rPr lang="es-MX" dirty="0" smtClean="0"/>
              <a:t>lechuguilla</a:t>
            </a:r>
          </a:p>
          <a:p>
            <a:r>
              <a:rPr lang="es-MX" dirty="0" smtClean="0"/>
              <a:t>Gobernadora</a:t>
            </a:r>
          </a:p>
          <a:p>
            <a:r>
              <a:rPr lang="es-MX" dirty="0" smtClean="0"/>
              <a:t>Mezquite</a:t>
            </a:r>
          </a:p>
          <a:p>
            <a:r>
              <a:rPr lang="es-MX" dirty="0" smtClean="0"/>
              <a:t>Nopal</a:t>
            </a:r>
          </a:p>
          <a:p>
            <a:endParaRPr lang="es-MX" dirty="0" smtClean="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2276872"/>
            <a:ext cx="2628900" cy="174307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2160" y="4352925"/>
            <a:ext cx="2466975" cy="184785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86377" y="3789040"/>
            <a:ext cx="2276475" cy="2009775"/>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38221385"/>
      </p:ext>
    </p:extLst>
  </p:cSld>
  <p:clrMapOvr>
    <a:masterClrMapping/>
  </p:clrMapOvr>
  <mc:AlternateContent xmlns:mc="http://schemas.openxmlformats.org/markup-compatibility/2006" xmlns:p14="http://schemas.microsoft.com/office/powerpoint/2010/main">
    <mc:Choice Requires="p14">
      <p:transition spd="slow" p14:dur="3000">
        <p14:vortex dir="r"/>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548680"/>
            <a:ext cx="7175351" cy="1793167"/>
          </a:xfrm>
        </p:spPr>
        <p:txBody>
          <a:bodyPr/>
          <a:lstStyle/>
          <a:p>
            <a:r>
              <a:rPr lang="es-MX" dirty="0" smtClean="0"/>
              <a:t>Región Laguna</a:t>
            </a:r>
            <a:endParaRPr lang="es-MX" dirty="0"/>
          </a:p>
        </p:txBody>
      </p:sp>
      <p:pic>
        <p:nvPicPr>
          <p:cNvPr id="1026" name="Picture 2" descr="http://www.monografias.com/trabajos14/losplaguicidas/Image383.gif"/>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437725" y="2276872"/>
            <a:ext cx="5676900" cy="3838576"/>
          </a:xfrm>
          <a:prstGeom prst="rect">
            <a:avLst/>
          </a:prstGeom>
          <a:noFill/>
          <a:extLst>
            <a:ext uri="{909E8E84-426E-40DD-AFC4-6F175D3DCCD1}">
              <a14:hiddenFill xmlns:a14="http://schemas.microsoft.com/office/drawing/2010/main">
                <a:solidFill>
                  <a:srgbClr val="FFFFFF"/>
                </a:solidFill>
              </a14:hiddenFill>
            </a:ext>
          </a:extLst>
        </p:spPr>
      </p:pic>
      <p:sp>
        <p:nvSpPr>
          <p:cNvPr id="4" name="AutoShape 4" descr="data:image/jpeg;base64,/9j/4AAQSkZJRgABAQAAAQABAAD/2wBDAAkGBwgHBgkIBwgKCgkLDRYPDQwMDRsUFRAWIB0iIiAdHx8kKDQsJCYxJx8fLT0tMTU3Ojo6Iys/RD84QzQ5Ojf/2wBDAQoKCg0MDRoPDxo3JR8lNzc3Nzc3Nzc3Nzc3Nzc3Nzc3Nzc3Nzc3Nzc3Nzc3Nzc3Nzc3Nzc3Nzc3Nzc3Nzc3Nzf/wAARCACIAL8DASIAAhEBAxEB/8QAGwAAAQUBAQAAAAAAAAAAAAAAAwABAgQFBgf/xAA9EAACAQMCAwUFBgMHBQAAAAABAgMABBESIQUxQRMiUWFxBhSBkaEVMkJSscEj0eEWJDNicvDxJTVDc7L/xAAZAQACAwEAAAAAAAAAAAAAAAABAgADBAX/xAAkEQACAgIBBQEBAAMAAAAAAAAAAQIDERIhBBMxQVEyIgUVI//aAAwDAQACEQMRAD8A4KRqAxo8gwaCRXbbOcDJqJzU2FRwaRsKIE02TUytMRSjECajk1MrUMb1MkGJNRJqRFRIqZIImolqcimIoZCNqpZq/wAL4XLxB2YHREn3mxnJ8BVviHAXgjMsDBgoyRjeqZdRCM9Gy6NE5R2Ri5pqQNKr85KRUqVKoQVKlinqEFSzSxTgUSEgaIjb0LFEWiE1pF3oJWrjpvQilRsqRVK0xWrBQ+FWE4XdyDIhIB6ttVc5xj+mPGEpeEZpFMVrVfg92ozoU+jVXPD7rH+A/wAqRXVv2WOmxemUMUxWrclrNEcSRMp8xQWQ+Bpt0/AHCS9FcrTaaPoNR0eVDKBhgNNNpqwImY7Ix26Cl2EhG0b7/wCWpskFRbOu9n4Ui4LagbFwzk+OSf6VZlUZIOMVXtZdFnb24UgxxKDt1xSklPXlyrgXZc2zt0rEUcZfRdneToBssjAfOq+g1p8Vj03sjAHS51A1SxjpXdqltBM49scTaYHTSCb0XBpZPgKsyVkdGKbTRKbGaKYCApYqemnC0SEMVMU4WphaJDfdKCVq88Z8KC0ZzyoZEwVgMEHGcdK6Wwu7C5QNcXKWZGNSsjEH/Tpzt6mueZN6bTWe+mNyxItqtlW+Dsu24AMBuLk556bRzj60Ob7PnbVw2dpogMMzx6Dq6jHyrkSDWpwCaGOeSO5uFgRxkM4JGrw2BxWG7ooxg3Dya6erk5rZmg8CGRieuOlRa0U/dUfKtEWcknftws0Y/HC4cfSoldJKsCCOYIwa5zcocM3pqXKM42YP4R8qE1gpPIfKtYjA32ptudTuS+hwjKWzEecKADz86ZoF08uRrSfBB/lQuyyKDm2MkiuE2J6jc1IIjD7oowQjbx2qKphceFLkYo3dnFKjB41IJrPfgduzELqQY5A1uundA8xTCPvGrYXzguGLKuE/0jlW4JJjKygjzWhNwa6B7qq3oa7BIVwM0VYVq+PX2opfR1M4peC3jf8AjHzoq8AuCN3QN+U5rseyUDORUQg1A9BR/wBjY/AF0dSOQ+wL0MRhCPHVzqtdcOurRdVxCyr+Ybiu6Tivs6g7K4mv4pk2kZIVZCfLfOK5/wBpL+zuNEHD5GmiB1GV4yhB8ME1tpt6iUltHgyW10JPV8nOaacLU9NOFroGM6p09aAykcqvyR0Bo96ryKU2XyzUCv8AlA9KtNHUChoZJgqlfKmx5VZKVApQyHABdSklSQfEHFXrfjN9ANJlEy/lnXWPruPnVcpUSlJKMZLlDxbXg3IOOWkpAvbRoj+eBsj4q37GtKzS0vzos+I2xcnaOYmJj89j8Ca48ptvTYPI1ln0lUvCwXw6iaO2v+GXlkmZ4wEbk4ORVE55HmKo8D4/c8NPYzs01g+0tuxyAPFfAitm+tmt7p4mB26nr51z76O0zbTdv5Kag5qOk4PrRhpB61Fh3qoL0wbrstMFOo0V+YqMcsUDiWfUYkOpwnMgeFRJt4QW8IQjI7vWjraz9mXKaUAzqchR8zgVk8Q9rbuRivDIorCHOxRdUhHm5/bFYFzPPdNruZpZn/NK5Y/M1th/j2/0zJPrPiOrlv8Ahtu2Jb+Nz1Fupkx8fu/Wqt5x3hEUTi0ivZpSNmcqi59NzXMYqOK1w6KqPnkzy6qxg2yzFm3J3PnTaaJpp8VuWFwZmvYILThaJppBabYGDspFoDJVx8UB8Vm3DqVmShFKtNjegnGam5NCuy4qJWjtUDU2DqBK1ErRzioEUNiagtNMVohpYqZGSAlQQQetdvxOQze6zN957WMn1xXGkDG/KuynXXbWXlaxj6Vi6t5ijRRwygQdOKZwda+pq12Xd+FJ4e8p8zXPaNakVsHP9Kp8TythMdt1xWp2e58qzuMLjh0nw/UU1S/tElL+WcoR4Uiu1ExtTEV20zm6gyKgVo+KiVpsk1A6afTRdFPoNHYGoHTTgUXRThaZMmDoWufGhtcAiqjf73qJz47Vk2RodZYaeh9tQDknGabrQyDQOZDTF6GKcb1NiaE802aQBqQB8KG5NCOKWKnpPgPnT6D4UO4HQGRtXZAZtrf/ANKfpXIlCeldnCmbWDyiUfSs98soMY6gcd0VJh3lopj7qmnZO8tZSzJWKd41l8aTHDZPVf1FbZTvHyFZfHU/6XKfNf8A6FNX+0M+UciVpitF0mo6TmukrCntg9NIrRtNLT5UdwdsDpp9JowQ0/ZmjuHtlfTThc1Y7I+FLszTqYO2WpGha4xFxAPj8Qhxv6Uc22IoBcTIivkB2jK8jjnitqThPEbaBLh7QqXYBdEij0x5ZP0FRvbLiNwgmuJXCxthI2nGVwck8/EA1xXc0dbSLMl+HTRRoIWs7kEnLBwcepBpfYkirGwu7ZixAKk4xWglp2sP/cLdRC+kq8uMgbdAfGp3kS297HpvI5EYKwMY3OxyQD4bb+Qpe7Z9FdcclIezl67YR4sY3IyAv0o8fs3cv/DaaASBQdIO7ZrTtOPQyze73FyZhjSDL+XbB3G/pR7m+4cEXVP2M0YAdI0wSPHc4zypXdb9F7a+GWfZS8QZklgUdWL7CnX2cnR113FpoPI68BvSrcV3bZeOOS5naEhsSyKN/H68vOpKbx7pIrXhySMI+XaFsbkZO/8AzS9236TSCKn9n5QqkzW+TzGsbfCrJ9nXcKyPEFI/Ac/Gove3sE6JPbiABtnEAOnHXfOaJNxLicUSNDOzhgThBjIHMkY5Gh3LfodI+iMXsvKWyJEbyO1aXZ9iBF+QAc/CsBuLuAHuJ5GTbSCW38d+nStqOTVBEQc/wxv41bW5v9Mz3pJLBNiMAUs94cuRqDHKj1pMcMPjVjRmySIGvpVK/t/erN4cnvYxhSeo6CrBOZaEZ+wUyEKwXmGxgj40ksrlFsOWjG+xIwoLvMCeggf+VAl4QoDGOYnBwEMbAn6V0ScUeAGKRREXYaiANOMdfI/vT2vHZFhZ4pYdOc6ZBk4/4B+dVLqLDY6l6Rz0XA3fAD8+ZIYY+lGh9nJpThJFIzjJ2/etuDjUznthFFrB1ON1UDG2Djf+tHt+N3wGo2SgjByjg9epx/veo+osD21jhGG/sxcocrG7ry7mlv0NSX2auufYzBTyym/yzXRNxR+01y2VwEJ1ZXfbodjWlw/idqY9Uy3MLKcnVGTzp4dRN8FcoY9HFn2buyMrA5H+n+tDb2eu0XMsMqry1BM+Nep297w6UjEm/UFSMfSld+6BP8RSAe8Cuf2rQ7JpZTKdlnweM8RukdBdRNOsEybshChJAQ2kg8t88tyMetAha2ighb3/ALaCUN2isrZixnxGDz6fKqkkwtpW4fxKZmbXsSMjkQP1546eFF4T3pGsre8ubcYbUsZ7smM53J0kZFVYWpuafoucK4XFcwxXy8RgtCCVkMkhzkciMD6VauZfZ4ku19ayyqpYCJJACcnGcjScD0qrw/iXDE/hxwSnQRquiSNPTDZ5jfwolvw6CdVubmwnFoJGfto1QLsDnP4iNs/GlclnkWSeChdOxLNAyXkSrqEgQ4jU9PFelXbXiVrbPqtLpJBOm8MsbFFI5BmYZI2/56ltbuCKc8MlgVYpFChrd1btM74JIzjp8KrtZwR3Rg4hAlkdRMcow0XTry+PLelbXsOCC3KxIs09umkFj2kUgGo9AF3Gx/StLht6qdktrxBzcaCBG4AYMSTjc4P9aPJw/wB6meYXBiMaav7va61XYZ5E559KzWhhNwHtbtQSACWi0Md8DO+3XmBQymBxN/h6wSX0nvt4QVOsvcDQd+e4ovF4rWV7ZYbu0VckkQozlgevLlWHPw+TU4HFEjjVwO+v48ZIyAc78qsT2UjxMI+IxdsrdmwyAXz45wQfX+dDj6I0Xb7hUEEbsLuORtGnshLu/U93HU/oKuDuKq4XZQO6MCuWmSZ1ltxOHd3BXL7oR4n6107rgLg5GhcHOc7VZVFrOWUdRhpCMndHrTM/fX0NCP3Rv4U5B7RfjVjM6RPWO0Pp/OgtG1wjRJpLtsoblnpUyMucUMwM4VUmWF9SlXfkDkc/0qub4ZbBf0gWFt3WFW/iuMu0GSc43JPXGM486sXN5aKBFDcyzOqAr2lv3mH6isDi0EbOfs64umkky7KYsDUT+HyqpPacQNs8V7Z3DyITIH3Lg+ZOTjwrPGKks5NzyjrrW/tZOzjklwjHWMr9zAyQeWRk/SoT8StTlo7hC74Yu0ZIQ5PhvsOtcsPfXhV47SMTZKy9orAnIxyJwQMjfbcipTXN5ZRBEjZA0IRmWLRpZgMjON/970XWvoqeWbcnHpUuGItI5BGdLfxGOknn3diRsascQ9qY7UKkSRq7ph42XeNhnu4JrkoWeadI+zEFxIoEUinAbmSW3/b4Vea4ujMLMD3g90Oy6TpYjDAAgZzjHrvvTKERsG4ntsqY93hjBAAGUG3ltWhae199ejs4IrdZNOclkUjf/MQPhXGTe5rEbxYYpFQrGkWgqckb68csAc985pr24n4iyjVqKR9wqV06QdO2ADzzuatSi/AO2vgL2nnhv74SW1gWCx5mGrSgfSBt6H503srbJDaXtzcwxTC2g7SMNIQUwc7AevgaVKrZL/ngWX6Hmv0nje4tY7SJi0aS27RaskZw4J8euKt3Qf3d7rh0TJDcIXnhCjQu+CAWO532xy3pUqWyKTQYybRHh1xxS2LRwQia1dwXhlVe03G5XIxyzg+dVPeDZSPFdTQyWiu392aTv7EEb4wDjbI8TSpVFFbYBKTSyK34z9lbcJvpgkoJaFskKD0PTPpVjhDRcSu4o7q5KKFYgYx3yepPPOKVKrJVxjHKKd23hmhe2bLK+uNzOzgqEddAB5nA5etVlnjmmltzbESSTbaJtKYGdjtv60qVV0/0uQX/AMrgeSRbuK4V/wDGkm1aJcFcb573P4+ddUseiJQeaqAflSpU7SXgzttpEezGlfhTsn8Rfj+lKlSsiHVBrNVOJXPuVk9wFJK45HB3IH70qVJhPhlkXh5Ryt3xm6up9cKLFvkBJD+hFEe79peJNmN7hyBvoI3HwpUqedcIJYRornKb5ZmjjPF4WUm6dt/xAN88+lTufavjE0ivLcq2noVGDSpU8aq5LLiLKyUZYyRuPaK9ldnEMKlgATGmk4HLBqqvFrpWYpLIhZ9bEgEk/GlSq5UVpeAd6bZrcP42slwrcQjMkeTlUUL4bjz2rd4Vb8Pu5JZmu44dzoQ6dx4EEetKlWW2uK8GmubZ/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MX"/>
          </a:p>
        </p:txBody>
      </p:sp>
      <p:pic>
        <p:nvPicPr>
          <p:cNvPr id="1030" name="Picture 6" descr="http://1.bp.blogspot.com/_227_2m5sfSo/TFGuFx86zkI/AAAAAAAAAAk/C6rHY9L9CSM/s1600/ElcristoyTorreon7sj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849" y="4499109"/>
            <a:ext cx="3325948" cy="23614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6808154"/>
      </p:ext>
    </p:extLst>
  </p:cSld>
  <p:clrMapOvr>
    <a:masterClrMapping/>
  </p:clrMapOvr>
  <mc:AlternateContent xmlns:mc="http://schemas.openxmlformats.org/markup-compatibility/2006" xmlns:p14="http://schemas.microsoft.com/office/powerpoint/2010/main">
    <mc:Choice Requires="p14">
      <p:transition spd="slow" p14:dur="3000">
        <p14:vortex dir="r"/>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texto"/>
          <p:cNvSpPr>
            <a:spLocks noGrp="1"/>
          </p:cNvSpPr>
          <p:nvPr>
            <p:ph type="body" idx="1"/>
          </p:nvPr>
        </p:nvSpPr>
        <p:spPr/>
        <p:txBody>
          <a:bodyPr/>
          <a:lstStyle/>
          <a:p>
            <a:r>
              <a:rPr lang="es-MX" sz="3200" i="1" dirty="0"/>
              <a:t>A</a:t>
            </a:r>
            <a:r>
              <a:rPr lang="es-MX" sz="3200" i="1" dirty="0" smtClean="0"/>
              <a:t>gricultura</a:t>
            </a:r>
            <a:endParaRPr lang="es-MX" sz="3200" i="1" dirty="0"/>
          </a:p>
        </p:txBody>
      </p:sp>
      <p:sp>
        <p:nvSpPr>
          <p:cNvPr id="3" name="2 Marcador de contenido"/>
          <p:cNvSpPr>
            <a:spLocks noGrp="1"/>
          </p:cNvSpPr>
          <p:nvPr>
            <p:ph sz="half" idx="2"/>
          </p:nvPr>
        </p:nvSpPr>
        <p:spPr/>
        <p:txBody>
          <a:bodyPr/>
          <a:lstStyle/>
          <a:p>
            <a:r>
              <a:rPr lang="es-MX" dirty="0" smtClean="0"/>
              <a:t>Destaca la producción de algodón, maíz, chile, jitomate, frijol.</a:t>
            </a:r>
            <a:endParaRPr lang="es-MX" dirty="0"/>
          </a:p>
        </p:txBody>
      </p:sp>
      <p:sp>
        <p:nvSpPr>
          <p:cNvPr id="4" name="3 Marcador de texto"/>
          <p:cNvSpPr>
            <a:spLocks noGrp="1"/>
          </p:cNvSpPr>
          <p:nvPr>
            <p:ph type="body" sz="quarter" idx="3"/>
          </p:nvPr>
        </p:nvSpPr>
        <p:spPr/>
        <p:txBody>
          <a:bodyPr/>
          <a:lstStyle/>
          <a:p>
            <a:r>
              <a:rPr lang="es-MX" sz="3600" i="1" dirty="0" smtClean="0"/>
              <a:t>Ganadería</a:t>
            </a:r>
            <a:endParaRPr lang="es-MX" sz="3600" i="1" dirty="0"/>
          </a:p>
        </p:txBody>
      </p:sp>
      <p:sp>
        <p:nvSpPr>
          <p:cNvPr id="5" name="4 Marcador de contenido"/>
          <p:cNvSpPr>
            <a:spLocks noGrp="1"/>
          </p:cNvSpPr>
          <p:nvPr>
            <p:ph sz="quarter" idx="4"/>
          </p:nvPr>
        </p:nvSpPr>
        <p:spPr/>
        <p:txBody>
          <a:bodyPr/>
          <a:lstStyle/>
          <a:p>
            <a:r>
              <a:rPr lang="es-MX" dirty="0" smtClean="0"/>
              <a:t>Cría de ganado caprino, bovino y porcino.</a:t>
            </a:r>
            <a:endParaRPr lang="es-MX" dirty="0"/>
          </a:p>
        </p:txBody>
      </p:sp>
      <p:sp>
        <p:nvSpPr>
          <p:cNvPr id="6" name="5 Título"/>
          <p:cNvSpPr>
            <a:spLocks noGrp="1"/>
          </p:cNvSpPr>
          <p:nvPr>
            <p:ph type="title"/>
          </p:nvPr>
        </p:nvSpPr>
        <p:spPr>
          <a:xfrm>
            <a:off x="755576" y="3789040"/>
            <a:ext cx="7406209" cy="1726128"/>
          </a:xfrm>
        </p:spPr>
        <p:txBody>
          <a:bodyPr/>
          <a:lstStyle/>
          <a:p>
            <a:pPr marL="0" indent="0" algn="ctr">
              <a:buNone/>
            </a:pPr>
            <a:r>
              <a:rPr lang="es-MX" sz="4000" dirty="0" smtClean="0"/>
              <a:t>Industria</a:t>
            </a:r>
            <a:br>
              <a:rPr lang="es-MX" sz="4000" dirty="0" smtClean="0"/>
            </a:br>
            <a:r>
              <a:rPr lang="es-MX" sz="2400" b="0" dirty="0" smtClean="0"/>
              <a:t>empresas en la rama de la manufactura de productos textiles, de madera, prendas de vestir, metálicos y elaboración de productos alimenticios</a:t>
            </a:r>
            <a:endParaRPr lang="es-MX" sz="3600" b="0" dirty="0"/>
          </a:p>
        </p:txBody>
      </p:sp>
    </p:spTree>
    <p:extLst>
      <p:ext uri="{BB962C8B-B14F-4D97-AF65-F5344CB8AC3E}">
        <p14:creationId xmlns:p14="http://schemas.microsoft.com/office/powerpoint/2010/main" val="1259680336"/>
      </p:ext>
    </p:extLst>
  </p:cSld>
  <p:clrMapOvr>
    <a:masterClrMapping/>
  </p:clrMapOvr>
  <mc:AlternateContent xmlns:mc="http://schemas.openxmlformats.org/markup-compatibility/2006" xmlns:p14="http://schemas.microsoft.com/office/powerpoint/2010/main">
    <mc:Choice Requires="p14">
      <p:transition spd="slow" p14:dur="3000">
        <p14:vortex dir="r"/>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Marcador de contenido"/>
          <p:cNvSpPr>
            <a:spLocks noGrp="1"/>
          </p:cNvSpPr>
          <p:nvPr>
            <p:ph sz="quarter" idx="13"/>
          </p:nvPr>
        </p:nvSpPr>
        <p:spPr>
          <a:xfrm>
            <a:off x="611560" y="731520"/>
            <a:ext cx="7848872" cy="3474720"/>
          </a:xfrm>
        </p:spPr>
        <p:txBody>
          <a:bodyPr>
            <a:normAutofit/>
          </a:bodyPr>
          <a:lstStyle/>
          <a:p>
            <a:pPr algn="ctr"/>
            <a:r>
              <a:rPr lang="es-MX" sz="2800" i="1" dirty="0" smtClean="0"/>
              <a:t>Educación</a:t>
            </a:r>
          </a:p>
          <a:p>
            <a:pPr algn="ctr"/>
            <a:r>
              <a:rPr lang="es-MX" sz="2000" dirty="0" smtClean="0"/>
              <a:t>Infraestructura adecuada para impartir educación inicial, </a:t>
            </a:r>
            <a:r>
              <a:rPr lang="es-MX" sz="2000" dirty="0" err="1" smtClean="0"/>
              <a:t>preescolar</a:t>
            </a:r>
            <a:r>
              <a:rPr lang="es-MX" sz="2000" dirty="0" smtClean="0"/>
              <a:t>, primaria, capacitación para el trabajo , secundaria , profesional medio y bachillerato.</a:t>
            </a:r>
          </a:p>
          <a:p>
            <a:pPr algn="ctr"/>
            <a:r>
              <a:rPr lang="es-MX" sz="3200" dirty="0" smtClean="0"/>
              <a:t>Salud</a:t>
            </a:r>
          </a:p>
          <a:p>
            <a:pPr marL="45720" indent="0" algn="ctr">
              <a:buNone/>
            </a:pPr>
            <a:r>
              <a:rPr lang="es-MX" sz="2000" dirty="0" smtClean="0"/>
              <a:t>IMSS, </a:t>
            </a:r>
            <a:r>
              <a:rPr lang="es-MX" sz="2000" dirty="0" err="1" smtClean="0"/>
              <a:t>ISSSTE</a:t>
            </a:r>
            <a:r>
              <a:rPr lang="es-MX" sz="2000" dirty="0" smtClean="0"/>
              <a:t>, clínicas particulares, IMSS-solidaridad y casas de salud en varios ejidos.</a:t>
            </a:r>
            <a:endParaRPr lang="es-MX" sz="2000" dirty="0"/>
          </a:p>
        </p:txBody>
      </p:sp>
    </p:spTree>
    <p:extLst>
      <p:ext uri="{BB962C8B-B14F-4D97-AF65-F5344CB8AC3E}">
        <p14:creationId xmlns:p14="http://schemas.microsoft.com/office/powerpoint/2010/main" val="477947898"/>
      </p:ext>
    </p:extLst>
  </p:cSld>
  <p:clrMapOvr>
    <a:masterClrMapping/>
  </p:clrMapOvr>
  <mc:AlternateContent xmlns:mc="http://schemas.openxmlformats.org/markup-compatibility/2006" xmlns:p14="http://schemas.microsoft.com/office/powerpoint/2010/main">
    <mc:Choice Requires="p14">
      <p:transition spd="slow" p14:dur="3000">
        <p14:vortex dir="r"/>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sz="quarter" idx="13"/>
          </p:nvPr>
        </p:nvSpPr>
        <p:spPr/>
        <p:txBody>
          <a:bodyPr>
            <a:normAutofit/>
          </a:bodyPr>
          <a:lstStyle/>
          <a:p>
            <a:pPr algn="ctr"/>
            <a:r>
              <a:rPr lang="es-MX" sz="4000" i="1" dirty="0" smtClean="0"/>
              <a:t>Turismo</a:t>
            </a:r>
          </a:p>
          <a:p>
            <a:r>
              <a:rPr lang="es-MX" sz="2400" i="1" dirty="0" smtClean="0"/>
              <a:t>Son los lugares de interés histórico y cultural, parroquia del sagrado corazón de Jesús, la plaza de los Niños </a:t>
            </a:r>
            <a:r>
              <a:rPr lang="es-MX" sz="2400" i="1" dirty="0"/>
              <a:t>H</a:t>
            </a:r>
            <a:r>
              <a:rPr lang="es-MX" sz="2400" i="1" dirty="0" smtClean="0"/>
              <a:t>éroes de Chapultepec, plaza Miguel </a:t>
            </a:r>
            <a:r>
              <a:rPr lang="es-MX" sz="2400" i="1" dirty="0"/>
              <a:t>H</a:t>
            </a:r>
            <a:r>
              <a:rPr lang="es-MX" sz="2400" i="1" dirty="0" smtClean="0"/>
              <a:t>idalgo y Zaragoza. </a:t>
            </a:r>
            <a:endParaRPr lang="es-MX" sz="2400" i="1" dirty="0"/>
          </a:p>
        </p:txBody>
      </p:sp>
    </p:spTree>
    <p:extLst>
      <p:ext uri="{BB962C8B-B14F-4D97-AF65-F5344CB8AC3E}">
        <p14:creationId xmlns:p14="http://schemas.microsoft.com/office/powerpoint/2010/main" val="1714344060"/>
      </p:ext>
    </p:extLst>
  </p:cSld>
  <p:clrMapOvr>
    <a:masterClrMapping/>
  </p:clrMapOvr>
  <mc:AlternateContent xmlns:mc="http://schemas.openxmlformats.org/markup-compatibility/2006" xmlns:p14="http://schemas.microsoft.com/office/powerpoint/2010/main">
    <mc:Choice Requires="p14">
      <p:transition spd="slow" p14:dur="3000">
        <p14:vortex dir="r"/>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Evelyn Sanchez\Downloads\images (56).jpg"/>
          <p:cNvPicPr>
            <a:picLocks noChangeAspect="1" noChangeArrowheads="1"/>
          </p:cNvPicPr>
          <p:nvPr/>
        </p:nvPicPr>
        <p:blipFill>
          <a:blip r:embed="rId2" cstate="print"/>
          <a:srcRect/>
          <a:stretch>
            <a:fillRect/>
          </a:stretch>
        </p:blipFill>
        <p:spPr bwMode="auto">
          <a:xfrm>
            <a:off x="5399584" y="1834141"/>
            <a:ext cx="3744416" cy="5025286"/>
          </a:xfrm>
          <a:prstGeom prst="rect">
            <a:avLst/>
          </a:prstGeom>
          <a:ln>
            <a:noFill/>
          </a:ln>
          <a:effectLst>
            <a:softEdge rad="112500"/>
          </a:effectLst>
        </p:spPr>
      </p:pic>
      <p:sp>
        <p:nvSpPr>
          <p:cNvPr id="5" name="4 CuadroTexto"/>
          <p:cNvSpPr txBox="1"/>
          <p:nvPr/>
        </p:nvSpPr>
        <p:spPr>
          <a:xfrm>
            <a:off x="4572000" y="260648"/>
            <a:ext cx="4032448" cy="2862322"/>
          </a:xfrm>
          <a:prstGeom prst="rect">
            <a:avLst/>
          </a:prstGeom>
          <a:noFill/>
        </p:spPr>
        <p:txBody>
          <a:bodyPr wrap="square" rtlCol="0">
            <a:spAutoFit/>
          </a:bodyPr>
          <a:lstStyle/>
          <a:p>
            <a:r>
              <a:rPr lang="es-MX" sz="3600" b="1" dirty="0" smtClean="0">
                <a:solidFill>
                  <a:schemeClr val="accent1">
                    <a:lumMod val="75000"/>
                  </a:schemeClr>
                </a:solidFill>
                <a:latin typeface="Backlash BRK" pitchFamily="2" charset="0"/>
              </a:rPr>
              <a:t>En </a:t>
            </a:r>
            <a:r>
              <a:rPr lang="es-MX" sz="3600" b="1" dirty="0">
                <a:solidFill>
                  <a:schemeClr val="accent1">
                    <a:lumMod val="75000"/>
                  </a:schemeClr>
                </a:solidFill>
                <a:latin typeface="Backlash BRK" pitchFamily="2" charset="0"/>
              </a:rPr>
              <a:t>honor a José Ma. Viesca y Montes, primer gobernador de Coahuila y Texas.</a:t>
            </a:r>
          </a:p>
          <a:p>
            <a:endParaRPr lang="es-MX" sz="3600" b="1" dirty="0">
              <a:solidFill>
                <a:schemeClr val="accent1">
                  <a:lumMod val="75000"/>
                </a:schemeClr>
              </a:solidFill>
              <a:latin typeface="Backlash BRK" pitchFamily="2" charset="0"/>
            </a:endParaRPr>
          </a:p>
        </p:txBody>
      </p:sp>
      <p:sp>
        <p:nvSpPr>
          <p:cNvPr id="6" name="5 Rectángulo redondeado"/>
          <p:cNvSpPr/>
          <p:nvPr/>
        </p:nvSpPr>
        <p:spPr>
          <a:xfrm rot="19634773">
            <a:off x="421620" y="771830"/>
            <a:ext cx="3963628" cy="3390755"/>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2800" b="1" dirty="0" smtClean="0">
                <a:solidFill>
                  <a:schemeClr val="tx1"/>
                </a:solidFill>
                <a:latin typeface="Backlash BRK" pitchFamily="2" charset="0"/>
              </a:rPr>
              <a:t>Éste </a:t>
            </a:r>
            <a:r>
              <a:rPr lang="es-MX" sz="2800" b="1" dirty="0">
                <a:solidFill>
                  <a:schemeClr val="tx1"/>
                </a:solidFill>
                <a:latin typeface="Backlash BRK" pitchFamily="2" charset="0"/>
              </a:rPr>
              <a:t>último es considerado como uno de los más importantes del estado. Los límites que tiene con otros municipio son Matamoros y San Pedro en la parte norte, al sur con el estado de Zacatecas, al este con el municipio de Parras y al oeste con </a:t>
            </a:r>
            <a:r>
              <a:rPr lang="es-MX" sz="2800" b="1" dirty="0" smtClean="0">
                <a:solidFill>
                  <a:schemeClr val="tx1"/>
                </a:solidFill>
                <a:latin typeface="Backlash BRK" pitchFamily="2" charset="0"/>
              </a:rPr>
              <a:t>Torreón</a:t>
            </a:r>
            <a:r>
              <a:rPr lang="es-MX" sz="2400" b="1" dirty="0">
                <a:solidFill>
                  <a:schemeClr val="tx1"/>
                </a:solidFill>
                <a:latin typeface="Backlash BRK" pitchFamily="2" charset="0"/>
              </a:rPr>
              <a:t>.</a:t>
            </a:r>
          </a:p>
        </p:txBody>
      </p:sp>
      <p:sp>
        <p:nvSpPr>
          <p:cNvPr id="7" name="6 CuadroTexto"/>
          <p:cNvSpPr txBox="1"/>
          <p:nvPr/>
        </p:nvSpPr>
        <p:spPr>
          <a:xfrm>
            <a:off x="-28447" y="5208532"/>
            <a:ext cx="3888432" cy="1323439"/>
          </a:xfrm>
          <a:prstGeom prst="rect">
            <a:avLst/>
          </a:prstGeom>
          <a:noFill/>
        </p:spPr>
        <p:txBody>
          <a:bodyPr wrap="square" rtlCol="0">
            <a:spAutoFit/>
          </a:bodyPr>
          <a:lstStyle/>
          <a:p>
            <a:pPr algn="ctr"/>
            <a:r>
              <a:rPr lang="es-MX" sz="8000" b="1" dirty="0" smtClean="0">
                <a:ln>
                  <a:solidFill>
                    <a:schemeClr val="accent3">
                      <a:lumMod val="75000"/>
                    </a:schemeClr>
                  </a:solidFill>
                </a:ln>
                <a:solidFill>
                  <a:schemeClr val="accent4">
                    <a:lumMod val="75000"/>
                  </a:schemeClr>
                </a:solidFill>
                <a:latin typeface="Kristen ITC" pitchFamily="66" charset="0"/>
              </a:rPr>
              <a:t>Viesca</a:t>
            </a:r>
            <a:endParaRPr lang="es-MX" sz="8000" b="1" dirty="0">
              <a:ln>
                <a:solidFill>
                  <a:schemeClr val="accent3">
                    <a:lumMod val="75000"/>
                  </a:schemeClr>
                </a:solidFill>
              </a:ln>
              <a:solidFill>
                <a:schemeClr val="accent4">
                  <a:lumMod val="75000"/>
                </a:schemeClr>
              </a:solidFill>
              <a:latin typeface="Kristen ITC" pitchFamily="66" charset="0"/>
            </a:endParaRPr>
          </a:p>
        </p:txBody>
      </p:sp>
    </p:spTree>
    <p:extLst>
      <p:ext uri="{BB962C8B-B14F-4D97-AF65-F5344CB8AC3E}">
        <p14:creationId xmlns:p14="http://schemas.microsoft.com/office/powerpoint/2010/main" val="750574245"/>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4294967295"/>
          </p:nvPr>
        </p:nvSpPr>
        <p:spPr>
          <a:xfrm>
            <a:off x="444001" y="2564904"/>
            <a:ext cx="8507288" cy="2880320"/>
          </a:xfrm>
          <a:prstGeom prst="rect">
            <a:avLst/>
          </a:prstGeom>
        </p:spPr>
        <p:txBody>
          <a:bodyPr>
            <a:normAutofit/>
          </a:bodyPr>
          <a:lstStyle/>
          <a:p>
            <a:pPr>
              <a:buNone/>
            </a:pPr>
            <a:r>
              <a:rPr lang="es-MX" dirty="0" smtClean="0">
                <a:solidFill>
                  <a:schemeClr val="accent1">
                    <a:lumMod val="75000"/>
                  </a:schemeClr>
                </a:solidFill>
              </a:rPr>
              <a:t>Giraba </a:t>
            </a:r>
            <a:r>
              <a:rPr lang="es-MX" dirty="0">
                <a:solidFill>
                  <a:schemeClr val="accent1">
                    <a:lumMod val="75000"/>
                  </a:schemeClr>
                </a:solidFill>
              </a:rPr>
              <a:t>en torno a una Fábrica de Sal a las afueras del pueblo, pero desde que esta dejó de laborar muchos trabajadores y trabajadoras optaron por salir a buscar empleo fuera del pueblo.</a:t>
            </a:r>
          </a:p>
          <a:p>
            <a:pPr>
              <a:buNone/>
            </a:pPr>
            <a:r>
              <a:rPr lang="es-MX" dirty="0">
                <a:solidFill>
                  <a:schemeClr val="accent1">
                    <a:lumMod val="75000"/>
                  </a:schemeClr>
                </a:solidFill>
              </a:rPr>
              <a:t>Hoy en día Viesca se mantiene firme gracias a las maquiladoras que se instalaron desde ya hace un tiempo y a la agricultura principalmente. </a:t>
            </a:r>
          </a:p>
        </p:txBody>
      </p:sp>
      <p:sp>
        <p:nvSpPr>
          <p:cNvPr id="4" name="3 CuadroTexto"/>
          <p:cNvSpPr txBox="1"/>
          <p:nvPr/>
        </p:nvSpPr>
        <p:spPr>
          <a:xfrm>
            <a:off x="251520" y="1423133"/>
            <a:ext cx="7992888" cy="584775"/>
          </a:xfrm>
          <a:prstGeom prst="rect">
            <a:avLst/>
          </a:prstGeom>
          <a:noFill/>
        </p:spPr>
        <p:txBody>
          <a:bodyPr wrap="square" rtlCol="0">
            <a:spAutoFit/>
          </a:bodyPr>
          <a:lstStyle/>
          <a:p>
            <a:pPr algn="ctr"/>
            <a:r>
              <a:rPr lang="es-MX" sz="3200" b="1" dirty="0">
                <a:ln>
                  <a:solidFill>
                    <a:schemeClr val="accent3">
                      <a:lumMod val="75000"/>
                    </a:schemeClr>
                  </a:solidFill>
                </a:ln>
                <a:solidFill>
                  <a:schemeClr val="accent1">
                    <a:lumMod val="75000"/>
                  </a:schemeClr>
                </a:solidFill>
                <a:latin typeface="Kristen ITC" pitchFamily="66" charset="0"/>
              </a:rPr>
              <a:t>Economía</a:t>
            </a:r>
          </a:p>
        </p:txBody>
      </p:sp>
      <p:sp>
        <p:nvSpPr>
          <p:cNvPr id="8" name="1 Título"/>
          <p:cNvSpPr txBox="1">
            <a:spLocks/>
          </p:cNvSpPr>
          <p:nvPr/>
        </p:nvSpPr>
        <p:spPr>
          <a:xfrm>
            <a:off x="457200" y="274638"/>
            <a:ext cx="3178696" cy="1143000"/>
          </a:xfrm>
          <a:prstGeom prst="rect">
            <a:avLst/>
          </a:prstGeom>
          <a:effectLst/>
        </p:spPr>
        <p:txBody>
          <a:bodyPr vert="horz" lIns="91440" tIns="45720" rIns="91440" bIns="45720" rtlCol="0" anchor="t" anchorCtr="0">
            <a:normAutofit/>
          </a:bodyPr>
          <a:lst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endParaRPr lang="es-MX" dirty="0">
              <a:latin typeface="Anagram NF" pitchFamily="2" charset="0"/>
            </a:endParaRPr>
          </a:p>
        </p:txBody>
      </p:sp>
    </p:spTree>
    <p:extLst>
      <p:ext uri="{BB962C8B-B14F-4D97-AF65-F5344CB8AC3E}">
        <p14:creationId xmlns:p14="http://schemas.microsoft.com/office/powerpoint/2010/main" val="3734205018"/>
      </p:ext>
    </p:extLst>
  </p:cSld>
  <p:clrMapOvr>
    <a:masterClrMapping/>
  </p:clrMapOvr>
  <mc:AlternateContent xmlns:mc="http://schemas.openxmlformats.org/markup-compatibility/2006" xmlns:p14="http://schemas.microsoft.com/office/powerpoint/2010/main">
    <mc:Choice Requires="p14">
      <p:transition spd="slow" p14:dur="3000">
        <p14:vortex dir="r"/>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4294967295"/>
          </p:nvPr>
        </p:nvSpPr>
        <p:spPr>
          <a:xfrm>
            <a:off x="395536" y="1052736"/>
            <a:ext cx="7499176" cy="892696"/>
          </a:xfrm>
          <a:prstGeom prst="rect">
            <a:avLst/>
          </a:prstGeom>
        </p:spPr>
        <p:txBody>
          <a:bodyPr/>
          <a:lstStyle/>
          <a:p>
            <a:pPr>
              <a:buNone/>
            </a:pPr>
            <a:r>
              <a:rPr lang="es-MX" dirty="0" smtClean="0">
                <a:solidFill>
                  <a:schemeClr val="accent1">
                    <a:lumMod val="75000"/>
                  </a:schemeClr>
                </a:solidFill>
              </a:rPr>
              <a:t>Dan atención a la salud: La SSDC y el IMSS</a:t>
            </a:r>
            <a:endParaRPr lang="es-MX" dirty="0">
              <a:solidFill>
                <a:schemeClr val="accent1">
                  <a:lumMod val="75000"/>
                </a:schemeClr>
              </a:solidFill>
            </a:endParaRPr>
          </a:p>
        </p:txBody>
      </p:sp>
      <p:sp>
        <p:nvSpPr>
          <p:cNvPr id="5" name="4 CuadroTexto"/>
          <p:cNvSpPr txBox="1"/>
          <p:nvPr/>
        </p:nvSpPr>
        <p:spPr>
          <a:xfrm>
            <a:off x="539552" y="5733256"/>
            <a:ext cx="8352928" cy="830997"/>
          </a:xfrm>
          <a:prstGeom prst="rect">
            <a:avLst/>
          </a:prstGeom>
          <a:noFill/>
        </p:spPr>
        <p:txBody>
          <a:bodyPr wrap="square" rtlCol="0">
            <a:spAutoFit/>
          </a:bodyPr>
          <a:lstStyle/>
          <a:p>
            <a:r>
              <a:rPr lang="es-MX" sz="2400" dirty="0" smtClean="0"/>
              <a:t>Elaboran productos alimenticios, se produce sal y operan 4 maquiladoras.</a:t>
            </a:r>
            <a:endParaRPr lang="es-MX" sz="2400" dirty="0"/>
          </a:p>
        </p:txBody>
      </p:sp>
      <p:sp>
        <p:nvSpPr>
          <p:cNvPr id="7" name="6 CuadroTexto"/>
          <p:cNvSpPr txBox="1"/>
          <p:nvPr/>
        </p:nvSpPr>
        <p:spPr>
          <a:xfrm>
            <a:off x="647056" y="2420889"/>
            <a:ext cx="7957392" cy="4401205"/>
          </a:xfrm>
          <a:prstGeom prst="rect">
            <a:avLst/>
          </a:prstGeom>
          <a:noFill/>
        </p:spPr>
        <p:txBody>
          <a:bodyPr wrap="square" rtlCol="0">
            <a:spAutoFit/>
          </a:bodyPr>
          <a:lstStyle/>
          <a:p>
            <a:r>
              <a:rPr lang="es-MX" sz="2400" dirty="0" smtClean="0">
                <a:solidFill>
                  <a:schemeClr val="accent1">
                    <a:lumMod val="75000"/>
                  </a:schemeClr>
                </a:solidFill>
              </a:rPr>
              <a:t>La vegetación de este municipio es la propia de las zonas </a:t>
            </a:r>
            <a:r>
              <a:rPr lang="es-MX" sz="2400" dirty="0" err="1" smtClean="0">
                <a:solidFill>
                  <a:schemeClr val="accent1">
                    <a:lumMod val="75000"/>
                  </a:schemeClr>
                </a:solidFill>
              </a:rPr>
              <a:t>semi</a:t>
            </a:r>
            <a:r>
              <a:rPr lang="es-MX" sz="2400" dirty="0" smtClean="0">
                <a:solidFill>
                  <a:schemeClr val="accent1">
                    <a:lumMod val="75000"/>
                  </a:schemeClr>
                </a:solidFill>
              </a:rPr>
              <a:t>-desérticas; existen grandes extensiones con candelilla.</a:t>
            </a:r>
          </a:p>
          <a:p>
            <a:endParaRPr lang="es-MX" sz="2400" dirty="0">
              <a:solidFill>
                <a:schemeClr val="accent1">
                  <a:lumMod val="75000"/>
                </a:schemeClr>
              </a:solidFill>
            </a:endParaRPr>
          </a:p>
          <a:p>
            <a:r>
              <a:rPr lang="es-MX" sz="2400" dirty="0" smtClean="0">
                <a:solidFill>
                  <a:schemeClr val="accent1">
                    <a:lumMod val="75000"/>
                  </a:schemeClr>
                </a:solidFill>
              </a:rPr>
              <a:t>Se identifica como la de las regiones semi áridas.</a:t>
            </a:r>
          </a:p>
          <a:p>
            <a:pPr fontAlgn="t"/>
            <a:endParaRPr lang="es-MX" sz="2400" b="1" cap="small" dirty="0" smtClean="0">
              <a:solidFill>
                <a:schemeClr val="accent1">
                  <a:lumMod val="75000"/>
                </a:schemeClr>
              </a:solidFill>
            </a:endParaRPr>
          </a:p>
          <a:p>
            <a:pPr fontAlgn="t"/>
            <a:r>
              <a:rPr lang="es-MX" sz="2400" b="1" cap="small" dirty="0" smtClean="0">
                <a:solidFill>
                  <a:schemeClr val="accent1">
                    <a:lumMod val="75000"/>
                  </a:schemeClr>
                </a:solidFill>
              </a:rPr>
              <a:t>Recursos </a:t>
            </a:r>
            <a:r>
              <a:rPr lang="es-MX" sz="2400" b="1" cap="small" dirty="0">
                <a:solidFill>
                  <a:schemeClr val="accent1">
                    <a:lumMod val="75000"/>
                  </a:schemeClr>
                </a:solidFill>
              </a:rPr>
              <a:t>Naturales </a:t>
            </a:r>
          </a:p>
          <a:p>
            <a:pPr fontAlgn="t"/>
            <a:r>
              <a:rPr lang="es-MX" sz="2400" dirty="0">
                <a:solidFill>
                  <a:schemeClr val="accent1">
                    <a:lumMod val="75000"/>
                  </a:schemeClr>
                </a:solidFill>
              </a:rPr>
              <a:t>Sal; sulfato de sodio; mármol; ónix; mezquite; candelilla.</a:t>
            </a:r>
          </a:p>
          <a:p>
            <a:endParaRPr lang="es-MX" sz="2400" dirty="0" smtClean="0">
              <a:solidFill>
                <a:schemeClr val="accent1">
                  <a:lumMod val="75000"/>
                </a:schemeClr>
              </a:solidFill>
            </a:endParaRPr>
          </a:p>
          <a:p>
            <a:endParaRPr lang="es-MX" sz="2000" dirty="0">
              <a:solidFill>
                <a:schemeClr val="accent1">
                  <a:lumMod val="75000"/>
                </a:schemeClr>
              </a:solidFill>
            </a:endParaRPr>
          </a:p>
          <a:p>
            <a:endParaRPr lang="es-MX" sz="2000" dirty="0">
              <a:solidFill>
                <a:schemeClr val="accent1">
                  <a:lumMod val="75000"/>
                </a:schemeClr>
              </a:solidFill>
            </a:endParaRPr>
          </a:p>
        </p:txBody>
      </p:sp>
      <p:sp>
        <p:nvSpPr>
          <p:cNvPr id="8" name="7 CuadroTexto"/>
          <p:cNvSpPr txBox="1"/>
          <p:nvPr/>
        </p:nvSpPr>
        <p:spPr>
          <a:xfrm>
            <a:off x="539552" y="300475"/>
            <a:ext cx="7992888" cy="584775"/>
          </a:xfrm>
          <a:prstGeom prst="rect">
            <a:avLst/>
          </a:prstGeom>
          <a:noFill/>
        </p:spPr>
        <p:txBody>
          <a:bodyPr wrap="square" rtlCol="0">
            <a:spAutoFit/>
          </a:bodyPr>
          <a:lstStyle/>
          <a:p>
            <a:pPr algn="ctr"/>
            <a:r>
              <a:rPr lang="es-MX" sz="3200" b="1" dirty="0" smtClean="0">
                <a:ln>
                  <a:solidFill>
                    <a:schemeClr val="accent3">
                      <a:lumMod val="75000"/>
                    </a:schemeClr>
                  </a:solidFill>
                </a:ln>
                <a:solidFill>
                  <a:schemeClr val="accent1">
                    <a:lumMod val="75000"/>
                  </a:schemeClr>
                </a:solidFill>
                <a:latin typeface="Kristen ITC" pitchFamily="66" charset="0"/>
              </a:rPr>
              <a:t>Salud</a:t>
            </a:r>
            <a:endParaRPr lang="es-MX" sz="3200" b="1" dirty="0">
              <a:ln>
                <a:solidFill>
                  <a:schemeClr val="accent3">
                    <a:lumMod val="75000"/>
                  </a:schemeClr>
                </a:solidFill>
              </a:ln>
              <a:solidFill>
                <a:schemeClr val="accent1">
                  <a:lumMod val="75000"/>
                </a:schemeClr>
              </a:solidFill>
              <a:latin typeface="Kristen ITC" pitchFamily="66" charset="0"/>
            </a:endParaRPr>
          </a:p>
        </p:txBody>
      </p:sp>
      <p:sp>
        <p:nvSpPr>
          <p:cNvPr id="10" name="9 CuadroTexto"/>
          <p:cNvSpPr txBox="1"/>
          <p:nvPr/>
        </p:nvSpPr>
        <p:spPr>
          <a:xfrm>
            <a:off x="1043608" y="1597629"/>
            <a:ext cx="7992888" cy="584775"/>
          </a:xfrm>
          <a:prstGeom prst="rect">
            <a:avLst/>
          </a:prstGeom>
          <a:noFill/>
        </p:spPr>
        <p:txBody>
          <a:bodyPr wrap="square" rtlCol="0">
            <a:spAutoFit/>
          </a:bodyPr>
          <a:lstStyle/>
          <a:p>
            <a:pPr algn="ctr"/>
            <a:r>
              <a:rPr lang="es-MX" sz="3200" b="1" dirty="0" smtClean="0">
                <a:ln>
                  <a:solidFill>
                    <a:schemeClr val="accent3">
                      <a:lumMod val="75000"/>
                    </a:schemeClr>
                  </a:solidFill>
                </a:ln>
                <a:solidFill>
                  <a:schemeClr val="accent1">
                    <a:lumMod val="75000"/>
                  </a:schemeClr>
                </a:solidFill>
                <a:latin typeface="Kristen ITC" pitchFamily="66" charset="0"/>
              </a:rPr>
              <a:t>Flora y Fauna</a:t>
            </a:r>
            <a:endParaRPr lang="es-MX" sz="3200" b="1" dirty="0">
              <a:ln>
                <a:solidFill>
                  <a:schemeClr val="accent3">
                    <a:lumMod val="75000"/>
                  </a:schemeClr>
                </a:solidFill>
              </a:ln>
              <a:solidFill>
                <a:schemeClr val="accent1">
                  <a:lumMod val="75000"/>
                </a:schemeClr>
              </a:solidFill>
              <a:latin typeface="Kristen ITC" pitchFamily="66" charset="0"/>
            </a:endParaRPr>
          </a:p>
        </p:txBody>
      </p:sp>
    </p:spTree>
    <p:extLst>
      <p:ext uri="{BB962C8B-B14F-4D97-AF65-F5344CB8AC3E}">
        <p14:creationId xmlns:p14="http://schemas.microsoft.com/office/powerpoint/2010/main" val="383579592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Marcador de contenido"/>
          <p:cNvGraphicFramePr>
            <a:graphicFrameLocks noGrp="1"/>
          </p:cNvGraphicFramePr>
          <p:nvPr>
            <p:ph idx="4294967295"/>
          </p:nvPr>
        </p:nvGraphicFramePr>
        <p:xfrm>
          <a:off x="457200" y="1600200"/>
          <a:ext cx="8229600" cy="2544336"/>
        </p:xfrm>
        <a:graphic>
          <a:graphicData uri="http://schemas.openxmlformats.org/drawingml/2006/table">
            <a:tbl>
              <a:tblPr firstRow="1" bandRow="1">
                <a:tableStyleId>{5C22544A-7EE6-4342-B048-85BDC9FD1C3A}</a:tableStyleId>
              </a:tblPr>
              <a:tblGrid>
                <a:gridCol w="2057400"/>
                <a:gridCol w="2057400"/>
                <a:gridCol w="2057400"/>
                <a:gridCol w="2057400"/>
              </a:tblGrid>
              <a:tr h="532656">
                <a:tc>
                  <a:txBody>
                    <a:bodyPr/>
                    <a:lstStyle/>
                    <a:p>
                      <a:r>
                        <a:rPr lang="es-MX" dirty="0" smtClean="0"/>
                        <a:t>Municipio</a:t>
                      </a:r>
                      <a:endParaRPr lang="es-MX" dirty="0"/>
                    </a:p>
                  </a:txBody>
                  <a:tcPr/>
                </a:tc>
                <a:tc>
                  <a:txBody>
                    <a:bodyPr/>
                    <a:lstStyle/>
                    <a:p>
                      <a:r>
                        <a:rPr lang="es-MX" dirty="0" smtClean="0"/>
                        <a:t>Minería</a:t>
                      </a:r>
                      <a:endParaRPr lang="es-MX" dirty="0"/>
                    </a:p>
                  </a:txBody>
                  <a:tcPr/>
                </a:tc>
                <a:tc>
                  <a:txBody>
                    <a:bodyPr/>
                    <a:lstStyle/>
                    <a:p>
                      <a:r>
                        <a:rPr lang="es-MX" dirty="0" smtClean="0"/>
                        <a:t>Agricultura</a:t>
                      </a:r>
                      <a:endParaRPr lang="es-MX" dirty="0"/>
                    </a:p>
                  </a:txBody>
                  <a:tcPr/>
                </a:tc>
                <a:tc>
                  <a:txBody>
                    <a:bodyPr/>
                    <a:lstStyle/>
                    <a:p>
                      <a:r>
                        <a:rPr lang="es-MX" dirty="0" smtClean="0"/>
                        <a:t>Ganadería</a:t>
                      </a:r>
                      <a:endParaRPr lang="es-MX" dirty="0"/>
                    </a:p>
                  </a:txBody>
                  <a:tcPr/>
                </a:tc>
              </a:tr>
              <a:tr h="1670484">
                <a:tc>
                  <a:txBody>
                    <a:bodyPr/>
                    <a:lstStyle/>
                    <a:p>
                      <a:r>
                        <a:rPr lang="es-MX" dirty="0" smtClean="0"/>
                        <a:t>Viesca</a:t>
                      </a:r>
                      <a:endParaRPr lang="es-MX" dirty="0"/>
                    </a:p>
                  </a:txBody>
                  <a:tcPr/>
                </a:tc>
                <a:tc>
                  <a:txBody>
                    <a:bodyPr/>
                    <a:lstStyle/>
                    <a:p>
                      <a:pPr>
                        <a:buFont typeface="Arial" pitchFamily="34" charset="0"/>
                        <a:buChar char="•"/>
                      </a:pPr>
                      <a:r>
                        <a:rPr lang="es-MX" dirty="0" smtClean="0"/>
                        <a:t>Plata</a:t>
                      </a:r>
                    </a:p>
                    <a:p>
                      <a:pPr>
                        <a:buFont typeface="Arial" pitchFamily="34" charset="0"/>
                        <a:buChar char="•"/>
                      </a:pPr>
                      <a:r>
                        <a:rPr lang="es-MX" dirty="0" smtClean="0"/>
                        <a:t>Plomo </a:t>
                      </a:r>
                    </a:p>
                    <a:p>
                      <a:pPr>
                        <a:buFont typeface="Arial" pitchFamily="34" charset="0"/>
                        <a:buChar char="•"/>
                      </a:pPr>
                      <a:r>
                        <a:rPr lang="es-MX" dirty="0" smtClean="0"/>
                        <a:t>Cobre</a:t>
                      </a:r>
                      <a:endParaRPr lang="es-MX" dirty="0"/>
                    </a:p>
                  </a:txBody>
                  <a:tcPr/>
                </a:tc>
                <a:tc>
                  <a:txBody>
                    <a:bodyPr/>
                    <a:lstStyle/>
                    <a:p>
                      <a:pPr>
                        <a:buFont typeface="Arial" pitchFamily="34" charset="0"/>
                        <a:buChar char="•"/>
                      </a:pPr>
                      <a:r>
                        <a:rPr lang="es-MX" dirty="0" smtClean="0"/>
                        <a:t>Algodón</a:t>
                      </a:r>
                    </a:p>
                    <a:p>
                      <a:pPr>
                        <a:buFont typeface="Arial" pitchFamily="34" charset="0"/>
                        <a:buChar char="•"/>
                      </a:pPr>
                      <a:r>
                        <a:rPr lang="es-MX" dirty="0" smtClean="0"/>
                        <a:t>Maíz</a:t>
                      </a:r>
                    </a:p>
                    <a:p>
                      <a:pPr>
                        <a:buFont typeface="Arial" pitchFamily="34" charset="0"/>
                        <a:buChar char="•"/>
                      </a:pPr>
                      <a:r>
                        <a:rPr lang="es-MX" dirty="0" smtClean="0"/>
                        <a:t>Frijol</a:t>
                      </a:r>
                    </a:p>
                    <a:p>
                      <a:pPr>
                        <a:buFont typeface="Arial" pitchFamily="34" charset="0"/>
                        <a:buChar char="•"/>
                      </a:pPr>
                      <a:r>
                        <a:rPr lang="es-MX" dirty="0" smtClean="0"/>
                        <a:t>Forrajes</a:t>
                      </a:r>
                    </a:p>
                    <a:p>
                      <a:pPr>
                        <a:buFont typeface="Arial" pitchFamily="34" charset="0"/>
                        <a:buChar char="•"/>
                      </a:pPr>
                      <a:r>
                        <a:rPr lang="es-MX" dirty="0" smtClean="0"/>
                        <a:t>Trigo</a:t>
                      </a:r>
                    </a:p>
                    <a:p>
                      <a:pPr>
                        <a:buFont typeface="Arial" pitchFamily="34" charset="0"/>
                        <a:buChar char="•"/>
                      </a:pPr>
                      <a:r>
                        <a:rPr lang="es-MX" dirty="0" smtClean="0"/>
                        <a:t>Dátil</a:t>
                      </a:r>
                    </a:p>
                    <a:p>
                      <a:pPr>
                        <a:buFont typeface="Arial" pitchFamily="34" charset="0"/>
                        <a:buNone/>
                      </a:pPr>
                      <a:endParaRPr lang="es-MX" dirty="0" smtClean="0"/>
                    </a:p>
                  </a:txBody>
                  <a:tcPr/>
                </a:tc>
                <a:tc>
                  <a:txBody>
                    <a:bodyPr/>
                    <a:lstStyle/>
                    <a:p>
                      <a:pPr>
                        <a:buFont typeface="Arial" pitchFamily="34" charset="0"/>
                        <a:buChar char="•"/>
                      </a:pPr>
                      <a:r>
                        <a:rPr lang="es-MX" dirty="0" smtClean="0"/>
                        <a:t>Bovino de carne</a:t>
                      </a:r>
                    </a:p>
                    <a:p>
                      <a:pPr>
                        <a:buFont typeface="Arial" pitchFamily="34" charset="0"/>
                        <a:buChar char="•"/>
                      </a:pPr>
                      <a:r>
                        <a:rPr lang="es-MX" dirty="0" smtClean="0"/>
                        <a:t>Caprino</a:t>
                      </a:r>
                    </a:p>
                    <a:p>
                      <a:pPr>
                        <a:buFont typeface="Arial" pitchFamily="34" charset="0"/>
                        <a:buChar char="•"/>
                      </a:pPr>
                      <a:r>
                        <a:rPr lang="es-MX" dirty="0" smtClean="0"/>
                        <a:t>Porcino</a:t>
                      </a:r>
                    </a:p>
                    <a:p>
                      <a:pPr>
                        <a:buFont typeface="Arial" pitchFamily="34" charset="0"/>
                        <a:buChar char="•"/>
                      </a:pPr>
                      <a:r>
                        <a:rPr lang="es-MX" dirty="0" smtClean="0"/>
                        <a:t>Aves</a:t>
                      </a:r>
                      <a:endParaRPr lang="es-MX" dirty="0"/>
                    </a:p>
                  </a:txBody>
                  <a:tcPr/>
                </a:tc>
              </a:tr>
            </a:tbl>
          </a:graphicData>
        </a:graphic>
      </p:graphicFrame>
      <p:sp>
        <p:nvSpPr>
          <p:cNvPr id="7" name="6 CuadroTexto"/>
          <p:cNvSpPr txBox="1"/>
          <p:nvPr/>
        </p:nvSpPr>
        <p:spPr>
          <a:xfrm>
            <a:off x="539552" y="253179"/>
            <a:ext cx="7992888" cy="584775"/>
          </a:xfrm>
          <a:prstGeom prst="rect">
            <a:avLst/>
          </a:prstGeom>
          <a:noFill/>
        </p:spPr>
        <p:txBody>
          <a:bodyPr wrap="square" rtlCol="0">
            <a:spAutoFit/>
          </a:bodyPr>
          <a:lstStyle/>
          <a:p>
            <a:pPr algn="ctr"/>
            <a:r>
              <a:rPr lang="es-MX" sz="3200" b="1" dirty="0" smtClean="0">
                <a:ln>
                  <a:solidFill>
                    <a:schemeClr val="accent3">
                      <a:lumMod val="75000"/>
                    </a:schemeClr>
                  </a:solidFill>
                </a:ln>
                <a:solidFill>
                  <a:schemeClr val="accent1">
                    <a:lumMod val="75000"/>
                  </a:schemeClr>
                </a:solidFill>
                <a:latin typeface="Kristen ITC" pitchFamily="66" charset="0"/>
              </a:rPr>
              <a:t>Industria</a:t>
            </a:r>
            <a:endParaRPr lang="es-MX" sz="3200" b="1" dirty="0">
              <a:ln>
                <a:solidFill>
                  <a:schemeClr val="accent3">
                    <a:lumMod val="75000"/>
                  </a:schemeClr>
                </a:solidFill>
              </a:ln>
              <a:solidFill>
                <a:schemeClr val="accent1">
                  <a:lumMod val="75000"/>
                </a:schemeClr>
              </a:solidFill>
              <a:latin typeface="Kristen ITC" pitchFamily="66" charset="0"/>
            </a:endParaRPr>
          </a:p>
        </p:txBody>
      </p:sp>
      <p:sp>
        <p:nvSpPr>
          <p:cNvPr id="8" name="7 CuadroTexto"/>
          <p:cNvSpPr txBox="1"/>
          <p:nvPr/>
        </p:nvSpPr>
        <p:spPr>
          <a:xfrm>
            <a:off x="252028" y="837953"/>
            <a:ext cx="7992888" cy="400110"/>
          </a:xfrm>
          <a:prstGeom prst="rect">
            <a:avLst/>
          </a:prstGeom>
          <a:noFill/>
        </p:spPr>
        <p:txBody>
          <a:bodyPr wrap="square" rtlCol="0">
            <a:spAutoFit/>
          </a:bodyPr>
          <a:lstStyle/>
          <a:p>
            <a:pPr algn="ctr"/>
            <a:r>
              <a:rPr lang="es-MX" sz="2000" b="1" dirty="0" smtClean="0">
                <a:ln>
                  <a:solidFill>
                    <a:schemeClr val="accent3">
                      <a:lumMod val="75000"/>
                    </a:schemeClr>
                  </a:solidFill>
                </a:ln>
                <a:solidFill>
                  <a:schemeClr val="accent1">
                    <a:lumMod val="75000"/>
                  </a:schemeClr>
                </a:solidFill>
                <a:latin typeface="Kristen ITC" pitchFamily="66" charset="0"/>
              </a:rPr>
              <a:t>Producción</a:t>
            </a:r>
            <a:endParaRPr lang="es-MX" sz="2000" b="1" dirty="0">
              <a:ln>
                <a:solidFill>
                  <a:schemeClr val="accent3">
                    <a:lumMod val="75000"/>
                  </a:schemeClr>
                </a:solidFill>
              </a:ln>
              <a:solidFill>
                <a:schemeClr val="accent1">
                  <a:lumMod val="75000"/>
                </a:schemeClr>
              </a:solidFill>
              <a:latin typeface="Kristen ITC" pitchFamily="66" charset="0"/>
            </a:endParaRPr>
          </a:p>
        </p:txBody>
      </p:sp>
    </p:spTree>
    <p:extLst>
      <p:ext uri="{BB962C8B-B14F-4D97-AF65-F5344CB8AC3E}">
        <p14:creationId xmlns:p14="http://schemas.microsoft.com/office/powerpoint/2010/main" val="3922482860"/>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4294967295"/>
          </p:nvPr>
        </p:nvSpPr>
        <p:spPr>
          <a:xfrm>
            <a:off x="179512" y="1124745"/>
            <a:ext cx="8712968" cy="1152128"/>
          </a:xfrm>
          <a:prstGeom prst="rect">
            <a:avLst/>
          </a:prstGeom>
        </p:spPr>
        <p:txBody>
          <a:bodyPr>
            <a:normAutofit/>
          </a:bodyPr>
          <a:lstStyle/>
          <a:p>
            <a:pPr>
              <a:buNone/>
            </a:pPr>
            <a:r>
              <a:rPr lang="es-MX" dirty="0">
                <a:solidFill>
                  <a:schemeClr val="accent1">
                    <a:lumMod val="75000"/>
                  </a:schemeClr>
                </a:solidFill>
              </a:rPr>
              <a:t>E</a:t>
            </a:r>
            <a:r>
              <a:rPr lang="es-MX" dirty="0" smtClean="0">
                <a:solidFill>
                  <a:schemeClr val="accent1">
                    <a:lumMod val="75000"/>
                  </a:schemeClr>
                </a:solidFill>
              </a:rPr>
              <a:t>stá </a:t>
            </a:r>
            <a:r>
              <a:rPr lang="es-MX" dirty="0">
                <a:solidFill>
                  <a:schemeClr val="accent1">
                    <a:lumMod val="75000"/>
                  </a:schemeClr>
                </a:solidFill>
              </a:rPr>
              <a:t>ubicado a 70 km de la ciudad de Torreón. Actualmente cuenta con 3 610 habitantes</a:t>
            </a:r>
          </a:p>
        </p:txBody>
      </p:sp>
      <p:sp>
        <p:nvSpPr>
          <p:cNvPr id="5" name="4 CuadroTexto"/>
          <p:cNvSpPr txBox="1"/>
          <p:nvPr/>
        </p:nvSpPr>
        <p:spPr>
          <a:xfrm>
            <a:off x="323528" y="2798401"/>
            <a:ext cx="8352928" cy="400110"/>
          </a:xfrm>
          <a:prstGeom prst="rect">
            <a:avLst/>
          </a:prstGeom>
          <a:noFill/>
        </p:spPr>
        <p:txBody>
          <a:bodyPr wrap="square" rtlCol="0">
            <a:spAutoFit/>
          </a:bodyPr>
          <a:lstStyle/>
          <a:p>
            <a:r>
              <a:rPr lang="es-MX" sz="2000" dirty="0" smtClean="0">
                <a:solidFill>
                  <a:schemeClr val="accent1">
                    <a:lumMod val="75000"/>
                  </a:schemeClr>
                </a:solidFill>
              </a:rPr>
              <a:t>Se imparte  educación inicial, preescolar, primara y secundaria técnica</a:t>
            </a:r>
            <a:endParaRPr lang="es-MX" sz="2000" dirty="0">
              <a:solidFill>
                <a:schemeClr val="accent1">
                  <a:lumMod val="75000"/>
                </a:schemeClr>
              </a:solidFill>
            </a:endParaRPr>
          </a:p>
        </p:txBody>
      </p:sp>
      <p:sp>
        <p:nvSpPr>
          <p:cNvPr id="7" name="6 CuadroTexto"/>
          <p:cNvSpPr txBox="1"/>
          <p:nvPr/>
        </p:nvSpPr>
        <p:spPr>
          <a:xfrm>
            <a:off x="148498" y="3995678"/>
            <a:ext cx="8784976" cy="2862322"/>
          </a:xfrm>
          <a:prstGeom prst="rect">
            <a:avLst/>
          </a:prstGeom>
          <a:noFill/>
        </p:spPr>
        <p:txBody>
          <a:bodyPr wrap="square" rtlCol="0">
            <a:spAutoFit/>
          </a:bodyPr>
          <a:lstStyle/>
          <a:p>
            <a:pPr>
              <a:buFont typeface="Arial" pitchFamily="34" charset="0"/>
              <a:buChar char="•"/>
            </a:pPr>
            <a:r>
              <a:rPr lang="es-MX" dirty="0">
                <a:solidFill>
                  <a:schemeClr val="accent1">
                    <a:lumMod val="75000"/>
                  </a:schemeClr>
                </a:solidFill>
              </a:rPr>
              <a:t>Las “Dunas de </a:t>
            </a:r>
            <a:r>
              <a:rPr lang="es-MX" dirty="0" smtClean="0">
                <a:solidFill>
                  <a:schemeClr val="accent1">
                    <a:lumMod val="75000"/>
                  </a:schemeClr>
                </a:solidFill>
              </a:rPr>
              <a:t>Bilbao” de </a:t>
            </a:r>
            <a:r>
              <a:rPr lang="es-MX" dirty="0">
                <a:solidFill>
                  <a:schemeClr val="accent1">
                    <a:lumMod val="75000"/>
                  </a:schemeClr>
                </a:solidFill>
              </a:rPr>
              <a:t>arena fina del desierto, en las cercanías contrasta la plantación de 31 hectáreas de dátil y un pozo profundo de aguas </a:t>
            </a:r>
            <a:r>
              <a:rPr lang="es-MX" dirty="0" smtClean="0">
                <a:solidFill>
                  <a:schemeClr val="accent1">
                    <a:lumMod val="75000"/>
                  </a:schemeClr>
                </a:solidFill>
              </a:rPr>
              <a:t>termales-sulfurosas</a:t>
            </a:r>
          </a:p>
          <a:p>
            <a:pPr>
              <a:buFont typeface="Arial" pitchFamily="34" charset="0"/>
              <a:buChar char="•"/>
            </a:pPr>
            <a:r>
              <a:rPr lang="es-MX" dirty="0" smtClean="0">
                <a:solidFill>
                  <a:schemeClr val="accent1">
                    <a:lumMod val="75000"/>
                  </a:schemeClr>
                </a:solidFill>
              </a:rPr>
              <a:t>Recreativo </a:t>
            </a:r>
            <a:r>
              <a:rPr lang="es-MX" dirty="0">
                <a:solidFill>
                  <a:schemeClr val="accent1">
                    <a:lumMod val="75000"/>
                  </a:schemeClr>
                </a:solidFill>
              </a:rPr>
              <a:t>Juan Guerra, ubicado donde existieron los extintos manantiales, ahora es un centro de recreo con albercas, asadores, mesas y bancas, juegos infantiles y canchas </a:t>
            </a:r>
            <a:r>
              <a:rPr lang="es-MX" dirty="0" smtClean="0">
                <a:solidFill>
                  <a:schemeClr val="accent1">
                    <a:lumMod val="75000"/>
                  </a:schemeClr>
                </a:solidFill>
              </a:rPr>
              <a:t>deportivas</a:t>
            </a:r>
          </a:p>
          <a:p>
            <a:pPr>
              <a:buFont typeface="Arial" pitchFamily="34" charset="0"/>
              <a:buChar char="•"/>
            </a:pPr>
            <a:r>
              <a:rPr lang="es-MX" dirty="0" smtClean="0">
                <a:solidFill>
                  <a:schemeClr val="accent1">
                    <a:lumMod val="75000"/>
                  </a:schemeClr>
                </a:solidFill>
              </a:rPr>
              <a:t>Tanque </a:t>
            </a:r>
            <a:r>
              <a:rPr lang="es-MX" dirty="0">
                <a:solidFill>
                  <a:schemeClr val="accent1">
                    <a:lumMod val="75000"/>
                  </a:schemeClr>
                </a:solidFill>
              </a:rPr>
              <a:t>Aguileño y Presa de </a:t>
            </a:r>
            <a:r>
              <a:rPr lang="es-MX" dirty="0" err="1">
                <a:solidFill>
                  <a:schemeClr val="accent1">
                    <a:lumMod val="75000"/>
                  </a:schemeClr>
                </a:solidFill>
              </a:rPr>
              <a:t>Genthy</a:t>
            </a:r>
            <a:r>
              <a:rPr lang="es-MX" dirty="0">
                <a:solidFill>
                  <a:schemeClr val="accent1">
                    <a:lumMod val="75000"/>
                  </a:schemeClr>
                </a:solidFill>
              </a:rPr>
              <a:t>, importantes almacenamientos de agua, donde se puede practicar pesca y el camping. </a:t>
            </a:r>
            <a:endParaRPr lang="es-MX" dirty="0" smtClean="0">
              <a:solidFill>
                <a:schemeClr val="accent1">
                  <a:lumMod val="75000"/>
                </a:schemeClr>
              </a:solidFill>
            </a:endParaRPr>
          </a:p>
          <a:p>
            <a:pPr>
              <a:buFont typeface="Arial" pitchFamily="34" charset="0"/>
              <a:buChar char="•"/>
            </a:pPr>
            <a:r>
              <a:rPr lang="es-MX" dirty="0">
                <a:solidFill>
                  <a:schemeClr val="accent1">
                    <a:lumMod val="75000"/>
                  </a:schemeClr>
                </a:solidFill>
              </a:rPr>
              <a:t> </a:t>
            </a:r>
            <a:r>
              <a:rPr lang="es-MX" dirty="0" smtClean="0">
                <a:solidFill>
                  <a:schemeClr val="accent1">
                    <a:lumMod val="75000"/>
                  </a:schemeClr>
                </a:solidFill>
              </a:rPr>
              <a:t>lugar histórico es la casa donde tuvieron prisionero a Don Miguel Hidalgo, 7 meses después del grito de independencia.</a:t>
            </a:r>
            <a:endParaRPr lang="es-MX" dirty="0">
              <a:solidFill>
                <a:schemeClr val="accent1">
                  <a:lumMod val="75000"/>
                </a:schemeClr>
              </a:solidFill>
            </a:endParaRPr>
          </a:p>
        </p:txBody>
      </p:sp>
      <p:sp>
        <p:nvSpPr>
          <p:cNvPr id="8" name="7 CuadroTexto"/>
          <p:cNvSpPr txBox="1"/>
          <p:nvPr/>
        </p:nvSpPr>
        <p:spPr>
          <a:xfrm>
            <a:off x="575556" y="256292"/>
            <a:ext cx="7992888" cy="584775"/>
          </a:xfrm>
          <a:prstGeom prst="rect">
            <a:avLst/>
          </a:prstGeom>
          <a:noFill/>
        </p:spPr>
        <p:txBody>
          <a:bodyPr wrap="square" rtlCol="0">
            <a:spAutoFit/>
          </a:bodyPr>
          <a:lstStyle/>
          <a:p>
            <a:pPr algn="ctr"/>
            <a:r>
              <a:rPr lang="es-MX" sz="3200" b="1" dirty="0" smtClean="0">
                <a:ln>
                  <a:solidFill>
                    <a:schemeClr val="accent3">
                      <a:lumMod val="75000"/>
                    </a:schemeClr>
                  </a:solidFill>
                </a:ln>
                <a:solidFill>
                  <a:schemeClr val="accent1">
                    <a:lumMod val="75000"/>
                  </a:schemeClr>
                </a:solidFill>
                <a:latin typeface="Kristen ITC" pitchFamily="66" charset="0"/>
              </a:rPr>
              <a:t>Población</a:t>
            </a:r>
            <a:endParaRPr lang="es-MX" sz="3200" b="1" dirty="0">
              <a:ln>
                <a:solidFill>
                  <a:schemeClr val="accent3">
                    <a:lumMod val="75000"/>
                  </a:schemeClr>
                </a:solidFill>
              </a:ln>
              <a:solidFill>
                <a:schemeClr val="accent1">
                  <a:lumMod val="75000"/>
                </a:schemeClr>
              </a:solidFill>
              <a:latin typeface="Kristen ITC" pitchFamily="66" charset="0"/>
            </a:endParaRPr>
          </a:p>
        </p:txBody>
      </p:sp>
      <p:sp>
        <p:nvSpPr>
          <p:cNvPr id="10" name="9 CuadroTexto"/>
          <p:cNvSpPr txBox="1"/>
          <p:nvPr/>
        </p:nvSpPr>
        <p:spPr>
          <a:xfrm>
            <a:off x="2843808" y="2153180"/>
            <a:ext cx="7992888" cy="584775"/>
          </a:xfrm>
          <a:prstGeom prst="rect">
            <a:avLst/>
          </a:prstGeom>
          <a:noFill/>
        </p:spPr>
        <p:txBody>
          <a:bodyPr wrap="square" rtlCol="0">
            <a:spAutoFit/>
          </a:bodyPr>
          <a:lstStyle/>
          <a:p>
            <a:pPr algn="ctr"/>
            <a:r>
              <a:rPr lang="es-MX" sz="3200" b="1" dirty="0" smtClean="0">
                <a:ln>
                  <a:solidFill>
                    <a:schemeClr val="accent3">
                      <a:lumMod val="75000"/>
                    </a:schemeClr>
                  </a:solidFill>
                </a:ln>
                <a:solidFill>
                  <a:schemeClr val="accent1">
                    <a:lumMod val="75000"/>
                  </a:schemeClr>
                </a:solidFill>
                <a:latin typeface="Kristen ITC" pitchFamily="66" charset="0"/>
              </a:rPr>
              <a:t>Educación</a:t>
            </a:r>
            <a:endParaRPr lang="es-MX" sz="3200" b="1" dirty="0">
              <a:ln>
                <a:solidFill>
                  <a:schemeClr val="accent3">
                    <a:lumMod val="75000"/>
                  </a:schemeClr>
                </a:solidFill>
              </a:ln>
              <a:solidFill>
                <a:schemeClr val="accent1">
                  <a:lumMod val="75000"/>
                </a:schemeClr>
              </a:solidFill>
              <a:latin typeface="Kristen ITC" pitchFamily="66" charset="0"/>
            </a:endParaRPr>
          </a:p>
        </p:txBody>
      </p:sp>
      <p:sp>
        <p:nvSpPr>
          <p:cNvPr id="11" name="10 CuadroTexto"/>
          <p:cNvSpPr txBox="1"/>
          <p:nvPr/>
        </p:nvSpPr>
        <p:spPr>
          <a:xfrm>
            <a:off x="-1692696" y="3397062"/>
            <a:ext cx="7992888" cy="523220"/>
          </a:xfrm>
          <a:prstGeom prst="rect">
            <a:avLst/>
          </a:prstGeom>
          <a:noFill/>
        </p:spPr>
        <p:txBody>
          <a:bodyPr wrap="square" rtlCol="0">
            <a:spAutoFit/>
          </a:bodyPr>
          <a:lstStyle/>
          <a:p>
            <a:pPr algn="ctr"/>
            <a:r>
              <a:rPr lang="es-MX" sz="2800" b="1" dirty="0" smtClean="0">
                <a:ln>
                  <a:solidFill>
                    <a:schemeClr val="accent3">
                      <a:lumMod val="75000"/>
                    </a:schemeClr>
                  </a:solidFill>
                </a:ln>
                <a:solidFill>
                  <a:schemeClr val="accent1">
                    <a:lumMod val="75000"/>
                  </a:schemeClr>
                </a:solidFill>
                <a:latin typeface="Kristen ITC" pitchFamily="66" charset="0"/>
              </a:rPr>
              <a:t>Turismo</a:t>
            </a:r>
            <a:endParaRPr lang="es-MX" sz="2800" b="1" dirty="0">
              <a:ln>
                <a:solidFill>
                  <a:schemeClr val="accent3">
                    <a:lumMod val="75000"/>
                  </a:schemeClr>
                </a:solidFill>
              </a:ln>
              <a:solidFill>
                <a:schemeClr val="accent1">
                  <a:lumMod val="75000"/>
                </a:schemeClr>
              </a:solidFill>
              <a:latin typeface="Kristen ITC" pitchFamily="66" charset="0"/>
            </a:endParaRPr>
          </a:p>
        </p:txBody>
      </p:sp>
    </p:spTree>
    <p:extLst>
      <p:ext uri="{BB962C8B-B14F-4D97-AF65-F5344CB8AC3E}">
        <p14:creationId xmlns:p14="http://schemas.microsoft.com/office/powerpoint/2010/main" val="2525983866"/>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4294967295"/>
          </p:nvPr>
        </p:nvSpPr>
        <p:spPr>
          <a:xfrm>
            <a:off x="457200" y="1600200"/>
            <a:ext cx="8229600" cy="4525963"/>
          </a:xfrm>
          <a:prstGeom prst="rect">
            <a:avLst/>
          </a:prstGeom>
        </p:spPr>
        <p:txBody>
          <a:bodyPr/>
          <a:lstStyle/>
          <a:p>
            <a:pPr>
              <a:buNone/>
            </a:pPr>
            <a:r>
              <a:rPr lang="es-MX" dirty="0"/>
              <a:t>Fiestas populares: La del santo patrono San Santiago Apóstol el 25 de julio; de aniversario de la fundación de Viesca, del 23 al 25 de julio; el 19 de marzo se festeja al señor San José; 15 de mayo fiesta de San Isidro Labrador; el 8 de diciembre se festeja a la Virgen de la Concepción; y el 12 de diciembre a la Virgen de Guadalupe.</a:t>
            </a:r>
          </a:p>
        </p:txBody>
      </p:sp>
      <p:sp>
        <p:nvSpPr>
          <p:cNvPr id="4" name="3 CuadroTexto"/>
          <p:cNvSpPr txBox="1"/>
          <p:nvPr/>
        </p:nvSpPr>
        <p:spPr>
          <a:xfrm>
            <a:off x="539552" y="548680"/>
            <a:ext cx="7992888" cy="584775"/>
          </a:xfrm>
          <a:prstGeom prst="rect">
            <a:avLst/>
          </a:prstGeom>
          <a:noFill/>
        </p:spPr>
        <p:txBody>
          <a:bodyPr wrap="square" rtlCol="0">
            <a:spAutoFit/>
          </a:bodyPr>
          <a:lstStyle/>
          <a:p>
            <a:pPr algn="ctr"/>
            <a:r>
              <a:rPr lang="es-MX" sz="3200" b="1" dirty="0" smtClean="0">
                <a:ln>
                  <a:solidFill>
                    <a:schemeClr val="accent3">
                      <a:lumMod val="75000"/>
                    </a:schemeClr>
                  </a:solidFill>
                </a:ln>
                <a:solidFill>
                  <a:schemeClr val="accent1">
                    <a:lumMod val="75000"/>
                  </a:schemeClr>
                </a:solidFill>
                <a:latin typeface="Kristen ITC" pitchFamily="66" charset="0"/>
              </a:rPr>
              <a:t>Tradición y cultura</a:t>
            </a:r>
            <a:endParaRPr lang="es-MX" sz="3200" b="1" dirty="0">
              <a:ln>
                <a:solidFill>
                  <a:schemeClr val="accent3">
                    <a:lumMod val="75000"/>
                  </a:schemeClr>
                </a:solidFill>
              </a:ln>
              <a:solidFill>
                <a:schemeClr val="accent1">
                  <a:lumMod val="75000"/>
                </a:schemeClr>
              </a:solidFill>
              <a:latin typeface="Kristen ITC" pitchFamily="66" charset="0"/>
            </a:endParaRPr>
          </a:p>
        </p:txBody>
      </p:sp>
    </p:spTree>
    <p:extLst>
      <p:ext uri="{BB962C8B-B14F-4D97-AF65-F5344CB8AC3E}">
        <p14:creationId xmlns:p14="http://schemas.microsoft.com/office/powerpoint/2010/main" val="775168672"/>
      </p:ext>
    </p:extLst>
  </p:cSld>
  <p:clrMapOvr>
    <a:masterClrMapping/>
  </p:clrMapOvr>
  <mc:AlternateContent xmlns:mc="http://schemas.openxmlformats.org/markup-compatibility/2006" xmlns:p14="http://schemas.microsoft.com/office/powerpoint/2010/main">
    <mc:Choice Requires="p14">
      <p:transition spd="slow" p14:dur="3000">
        <p14:vortex dir="r"/>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4294967295"/>
          </p:nvPr>
        </p:nvSpPr>
        <p:spPr>
          <a:xfrm>
            <a:off x="5786446" y="0"/>
            <a:ext cx="3357554" cy="6858000"/>
          </a:xfrm>
          <a:prstGeom prst="rect">
            <a:avLst/>
          </a:prstGeom>
        </p:spPr>
        <p:txBody>
          <a:bodyPr>
            <a:normAutofit/>
          </a:bodyPr>
          <a:lstStyle/>
          <a:p>
            <a:endParaRPr lang="es-MX" dirty="0" smtClean="0"/>
          </a:p>
          <a:p>
            <a:r>
              <a:rPr lang="es-MX" dirty="0" smtClean="0">
                <a:solidFill>
                  <a:srgbClr val="00B050"/>
                </a:solidFill>
              </a:rPr>
              <a:t>Extensión Territorial:</a:t>
            </a:r>
          </a:p>
          <a:p>
            <a:r>
              <a:rPr lang="es-ES" b="1" dirty="0"/>
              <a:t>1 </a:t>
            </a:r>
            <a:r>
              <a:rPr lang="es-ES" b="1" dirty="0" smtClean="0"/>
              <a:t>TORREON: </a:t>
            </a:r>
            <a:r>
              <a:rPr lang="es-ES" b="1" dirty="0" smtClean="0">
                <a:solidFill>
                  <a:srgbClr val="FF0000"/>
                </a:solidFill>
              </a:rPr>
              <a:t>1.947,70 kms2</a:t>
            </a:r>
            <a:endParaRPr lang="es-MX" dirty="0">
              <a:solidFill>
                <a:srgbClr val="FF0000"/>
              </a:solidFill>
            </a:endParaRPr>
          </a:p>
          <a:p>
            <a:r>
              <a:rPr lang="es-ES" b="1" dirty="0"/>
              <a:t>4 SAN </a:t>
            </a:r>
            <a:r>
              <a:rPr lang="es-ES" b="1" dirty="0" smtClean="0"/>
              <a:t>PEDRO: </a:t>
            </a:r>
            <a:r>
              <a:rPr lang="es-ES" b="1" dirty="0" smtClean="0">
                <a:solidFill>
                  <a:srgbClr val="FF0000"/>
                </a:solidFill>
              </a:rPr>
              <a:t>9,942.40kms2</a:t>
            </a:r>
            <a:endParaRPr lang="es-MX" dirty="0">
              <a:solidFill>
                <a:srgbClr val="FF0000"/>
              </a:solidFill>
            </a:endParaRPr>
          </a:p>
          <a:p>
            <a:r>
              <a:rPr lang="es-ES" b="1" dirty="0"/>
              <a:t>2 </a:t>
            </a:r>
            <a:r>
              <a:rPr lang="es-ES" b="1" dirty="0" smtClean="0"/>
              <a:t>VIESCA: </a:t>
            </a:r>
            <a:r>
              <a:rPr lang="es-ES" b="1" dirty="0" smtClean="0">
                <a:solidFill>
                  <a:srgbClr val="FF0000"/>
                </a:solidFill>
              </a:rPr>
              <a:t>4,203.50 kms2</a:t>
            </a:r>
            <a:endParaRPr lang="es-MX" dirty="0">
              <a:solidFill>
                <a:srgbClr val="FF0000"/>
              </a:solidFill>
            </a:endParaRPr>
          </a:p>
          <a:p>
            <a:r>
              <a:rPr lang="es-ES" b="1" dirty="0"/>
              <a:t>5 FRANCISCO I. </a:t>
            </a:r>
            <a:r>
              <a:rPr lang="es-ES" b="1" dirty="0" smtClean="0"/>
              <a:t>MADERO: </a:t>
            </a:r>
            <a:r>
              <a:rPr lang="es-ES" b="1" dirty="0" smtClean="0">
                <a:solidFill>
                  <a:srgbClr val="FF0000"/>
                </a:solidFill>
              </a:rPr>
              <a:t>4,933.90kms2</a:t>
            </a:r>
            <a:endParaRPr lang="es-MX" dirty="0">
              <a:solidFill>
                <a:srgbClr val="FF0000"/>
              </a:solidFill>
            </a:endParaRPr>
          </a:p>
          <a:p>
            <a:r>
              <a:rPr lang="es-ES" b="1" dirty="0"/>
              <a:t>3 </a:t>
            </a:r>
            <a:r>
              <a:rPr lang="es-ES" b="1" dirty="0" smtClean="0"/>
              <a:t>MATAMOROS:</a:t>
            </a:r>
            <a:r>
              <a:rPr lang="es-MX" b="1" dirty="0"/>
              <a:t> </a:t>
            </a:r>
            <a:r>
              <a:rPr lang="es-MX" b="1" dirty="0" smtClean="0">
                <a:solidFill>
                  <a:srgbClr val="FF0000"/>
                </a:solidFill>
              </a:rPr>
              <a:t>1,003.70 kms2</a:t>
            </a:r>
            <a:endParaRPr lang="es-MX" dirty="0" smtClean="0">
              <a:solidFill>
                <a:srgbClr val="FF0000"/>
              </a:solidFill>
            </a:endParaRPr>
          </a:p>
          <a:p>
            <a:endParaRPr lang="es-MX" dirty="0"/>
          </a:p>
          <a:p>
            <a:endParaRPr lang="es-MX" dirty="0" smtClean="0"/>
          </a:p>
          <a:p>
            <a:pPr>
              <a:buNone/>
            </a:pPr>
            <a:endParaRPr lang="es-MX" dirty="0"/>
          </a:p>
        </p:txBody>
      </p:sp>
      <p:pic>
        <p:nvPicPr>
          <p:cNvPr id="2050" name="Picture 2" descr="MAPALAGUNAESPAÑOL"/>
          <p:cNvPicPr>
            <a:picLocks noChangeAspect="1" noChangeArrowheads="1"/>
          </p:cNvPicPr>
          <p:nvPr/>
        </p:nvPicPr>
        <p:blipFill rotWithShape="1">
          <a:blip r:embed="rId2"/>
          <a:srcRect l="2961" t="1609" r="2035" b="2069"/>
          <a:stretch/>
        </p:blipFill>
        <p:spPr bwMode="auto">
          <a:xfrm>
            <a:off x="0" y="-27020"/>
            <a:ext cx="5565227" cy="6885020"/>
          </a:xfrm>
          <a:prstGeom prst="rect">
            <a:avLst/>
          </a:prstGeom>
          <a:noFill/>
          <a:ln w="9525">
            <a:noFill/>
            <a:miter lim="800000"/>
            <a:headEnd/>
            <a:tailEnd/>
          </a:ln>
        </p:spPr>
      </p:pic>
    </p:spTree>
    <p:extLst>
      <p:ext uri="{BB962C8B-B14F-4D97-AF65-F5344CB8AC3E}">
        <p14:creationId xmlns:p14="http://schemas.microsoft.com/office/powerpoint/2010/main" val="3169197489"/>
      </p:ext>
    </p:extLst>
  </p:cSld>
  <p:clrMapOvr>
    <a:masterClrMapping/>
  </p:clrMapOvr>
  <mc:AlternateContent xmlns:mc="http://schemas.openxmlformats.org/markup-compatibility/2006">
    <mc:Choice xmlns:p14="http://schemas.microsoft.com/office/powerpoint/2010/main" Requires="p14">
      <p:transition spd="slow" p14:dur="3000">
        <p14:vortex dir="r"/>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538420" y="1133455"/>
            <a:ext cx="7992888" cy="2308324"/>
          </a:xfrm>
          <a:prstGeom prst="rect">
            <a:avLst/>
          </a:prstGeom>
          <a:noFill/>
        </p:spPr>
        <p:txBody>
          <a:bodyPr wrap="square" rtlCol="0">
            <a:spAutoFit/>
          </a:bodyPr>
          <a:lstStyle/>
          <a:p>
            <a:pPr algn="just"/>
            <a:r>
              <a:rPr lang="es-MX" dirty="0" smtClean="0">
                <a:solidFill>
                  <a:schemeClr val="accent1">
                    <a:lumMod val="75000"/>
                  </a:schemeClr>
                </a:solidFill>
                <a:latin typeface="Kristen ITC" pitchFamily="66" charset="0"/>
              </a:rPr>
              <a:t>La región laguna se compone por 15 municipios de los estados de Coahuila y Durango y su nombre se debe a las 13 lagunas anteriormente existentes en el área, entre las que estaban la “Laguna de </a:t>
            </a:r>
            <a:r>
              <a:rPr lang="es-MX" dirty="0" err="1" smtClean="0">
                <a:solidFill>
                  <a:schemeClr val="accent1">
                    <a:lumMod val="75000"/>
                  </a:schemeClr>
                </a:solidFill>
                <a:latin typeface="Kristen ITC" pitchFamily="66" charset="0"/>
              </a:rPr>
              <a:t>Mayrán</a:t>
            </a:r>
            <a:r>
              <a:rPr lang="es-MX" dirty="0" smtClean="0">
                <a:solidFill>
                  <a:schemeClr val="accent1">
                    <a:lumMod val="75000"/>
                  </a:schemeClr>
                </a:solidFill>
                <a:latin typeface="Kristen ITC" pitchFamily="66" charset="0"/>
              </a:rPr>
              <a:t>”, la más grande de Latinoamérica.</a:t>
            </a:r>
          </a:p>
          <a:p>
            <a:pPr algn="just"/>
            <a:endParaRPr lang="es-MX" dirty="0">
              <a:solidFill>
                <a:schemeClr val="accent1">
                  <a:lumMod val="75000"/>
                </a:schemeClr>
              </a:solidFill>
              <a:latin typeface="Kristen ITC" pitchFamily="66" charset="0"/>
            </a:endParaRPr>
          </a:p>
          <a:p>
            <a:pPr algn="just"/>
            <a:r>
              <a:rPr lang="es-MX" dirty="0" smtClean="0">
                <a:solidFill>
                  <a:schemeClr val="accent1">
                    <a:lumMod val="75000"/>
                  </a:schemeClr>
                </a:solidFill>
                <a:latin typeface="Kristen ITC" pitchFamily="66" charset="0"/>
              </a:rPr>
              <a:t>De esta área, son 5 los municipios pertenecientes al estado de Coahuila y 10 al estado de Durango.</a:t>
            </a:r>
          </a:p>
          <a:p>
            <a:pPr algn="just"/>
            <a:endParaRPr lang="es-MX" dirty="0">
              <a:solidFill>
                <a:schemeClr val="accent1">
                  <a:lumMod val="75000"/>
                </a:schemeClr>
              </a:solidFill>
              <a:latin typeface="Kristen ITC" pitchFamily="66" charset="0"/>
            </a:endParaRPr>
          </a:p>
        </p:txBody>
      </p:sp>
      <p:sp>
        <p:nvSpPr>
          <p:cNvPr id="5" name="4 CuadroTexto"/>
          <p:cNvSpPr txBox="1"/>
          <p:nvPr/>
        </p:nvSpPr>
        <p:spPr>
          <a:xfrm>
            <a:off x="539552" y="487124"/>
            <a:ext cx="7992888" cy="646331"/>
          </a:xfrm>
          <a:prstGeom prst="rect">
            <a:avLst/>
          </a:prstGeom>
          <a:noFill/>
        </p:spPr>
        <p:txBody>
          <a:bodyPr wrap="square" rtlCol="0">
            <a:spAutoFit/>
          </a:bodyPr>
          <a:lstStyle/>
          <a:p>
            <a:pPr algn="ctr"/>
            <a:r>
              <a:rPr lang="es-MX" sz="3600" b="1" dirty="0" smtClean="0">
                <a:ln>
                  <a:solidFill>
                    <a:schemeClr val="accent3">
                      <a:lumMod val="75000"/>
                    </a:schemeClr>
                  </a:solidFill>
                </a:ln>
                <a:solidFill>
                  <a:schemeClr val="accent1">
                    <a:lumMod val="75000"/>
                  </a:schemeClr>
                </a:solidFill>
                <a:latin typeface="Kristen ITC" pitchFamily="66" charset="0"/>
              </a:rPr>
              <a:t>Características generales</a:t>
            </a:r>
            <a:endParaRPr lang="es-MX" sz="3600" b="1" dirty="0" smtClean="0">
              <a:ln>
                <a:solidFill>
                  <a:schemeClr val="accent3">
                    <a:lumMod val="75000"/>
                  </a:schemeClr>
                </a:solidFill>
              </a:ln>
              <a:solidFill>
                <a:schemeClr val="accent1">
                  <a:lumMod val="75000"/>
                </a:schemeClr>
              </a:solidFill>
              <a:latin typeface="Kristen ITC" pitchFamily="66" charset="0"/>
            </a:endParaRPr>
          </a:p>
        </p:txBody>
      </p:sp>
      <p:sp>
        <p:nvSpPr>
          <p:cNvPr id="6" name="5 CuadroTexto"/>
          <p:cNvSpPr txBox="1"/>
          <p:nvPr/>
        </p:nvSpPr>
        <p:spPr>
          <a:xfrm>
            <a:off x="4535996" y="3238927"/>
            <a:ext cx="4392488" cy="2616101"/>
          </a:xfrm>
          <a:prstGeom prst="rect">
            <a:avLst/>
          </a:prstGeom>
          <a:noFill/>
        </p:spPr>
        <p:txBody>
          <a:bodyPr wrap="square" rtlCol="0">
            <a:spAutoFit/>
          </a:bodyPr>
          <a:lstStyle/>
          <a:p>
            <a:pPr marL="800100" lvl="1" indent="-342900" algn="just">
              <a:buFont typeface="+mj-lt"/>
              <a:buAutoNum type="arabicPeriod"/>
            </a:pPr>
            <a:r>
              <a:rPr lang="es-MX" sz="1600" dirty="0" smtClean="0">
                <a:solidFill>
                  <a:schemeClr val="accent1">
                    <a:lumMod val="75000"/>
                  </a:schemeClr>
                </a:solidFill>
                <a:latin typeface="Kristen ITC" pitchFamily="66" charset="0"/>
              </a:rPr>
              <a:t>Gómez Palacio</a:t>
            </a:r>
          </a:p>
          <a:p>
            <a:pPr marL="800100" lvl="1" indent="-342900" algn="just">
              <a:buFont typeface="+mj-lt"/>
              <a:buAutoNum type="arabicPeriod"/>
            </a:pPr>
            <a:r>
              <a:rPr lang="es-MX" sz="1600" dirty="0" smtClean="0">
                <a:solidFill>
                  <a:schemeClr val="accent1">
                    <a:lumMod val="75000"/>
                  </a:schemeClr>
                </a:solidFill>
                <a:latin typeface="Kristen ITC" pitchFamily="66" charset="0"/>
              </a:rPr>
              <a:t>Lerdo</a:t>
            </a:r>
          </a:p>
          <a:p>
            <a:pPr marL="800100" lvl="1" indent="-342900" algn="just">
              <a:buFont typeface="+mj-lt"/>
              <a:buAutoNum type="arabicPeriod"/>
            </a:pPr>
            <a:r>
              <a:rPr lang="es-MX" sz="1600" dirty="0" smtClean="0">
                <a:solidFill>
                  <a:schemeClr val="accent1">
                    <a:lumMod val="75000"/>
                  </a:schemeClr>
                </a:solidFill>
                <a:latin typeface="Kristen ITC" pitchFamily="66" charset="0"/>
              </a:rPr>
              <a:t>Tlahualilo</a:t>
            </a:r>
          </a:p>
          <a:p>
            <a:pPr marL="800100" lvl="1" indent="-342900" algn="just">
              <a:buFont typeface="+mj-lt"/>
              <a:buAutoNum type="arabicPeriod"/>
            </a:pPr>
            <a:r>
              <a:rPr lang="es-MX" sz="1600" dirty="0" err="1" smtClean="0">
                <a:solidFill>
                  <a:schemeClr val="accent1">
                    <a:lumMod val="75000"/>
                  </a:schemeClr>
                </a:solidFill>
                <a:latin typeface="Kristen ITC" pitchFamily="66" charset="0"/>
              </a:rPr>
              <a:t>Mapimí</a:t>
            </a:r>
            <a:endParaRPr lang="es-MX" sz="1600" dirty="0" smtClean="0">
              <a:solidFill>
                <a:schemeClr val="accent1">
                  <a:lumMod val="75000"/>
                </a:schemeClr>
              </a:solidFill>
              <a:latin typeface="Kristen ITC" pitchFamily="66" charset="0"/>
            </a:endParaRPr>
          </a:p>
          <a:p>
            <a:pPr marL="800100" lvl="1" indent="-342900" algn="just">
              <a:buFont typeface="+mj-lt"/>
              <a:buAutoNum type="arabicPeriod"/>
            </a:pPr>
            <a:r>
              <a:rPr lang="es-MX" sz="1600" dirty="0" smtClean="0">
                <a:solidFill>
                  <a:schemeClr val="accent1">
                    <a:lumMod val="75000"/>
                  </a:schemeClr>
                </a:solidFill>
                <a:latin typeface="Kristen ITC" pitchFamily="66" charset="0"/>
              </a:rPr>
              <a:t>San Pedro del Gallo</a:t>
            </a:r>
          </a:p>
          <a:p>
            <a:pPr marL="800100" lvl="1" indent="-342900" algn="just">
              <a:buFont typeface="+mj-lt"/>
              <a:buAutoNum type="arabicPeriod"/>
            </a:pPr>
            <a:r>
              <a:rPr lang="es-MX" sz="1600" dirty="0" smtClean="0">
                <a:solidFill>
                  <a:schemeClr val="accent1">
                    <a:lumMod val="75000"/>
                  </a:schemeClr>
                </a:solidFill>
                <a:latin typeface="Kristen ITC" pitchFamily="66" charset="0"/>
              </a:rPr>
              <a:t>San Luis del Cordero</a:t>
            </a:r>
          </a:p>
          <a:p>
            <a:pPr marL="800100" lvl="1" indent="-342900" algn="just">
              <a:buFont typeface="+mj-lt"/>
              <a:buAutoNum type="arabicPeriod"/>
            </a:pPr>
            <a:r>
              <a:rPr lang="es-MX" sz="1600" dirty="0" smtClean="0">
                <a:solidFill>
                  <a:schemeClr val="accent1">
                    <a:lumMod val="75000"/>
                  </a:schemeClr>
                </a:solidFill>
                <a:latin typeface="Kristen ITC" pitchFamily="66" charset="0"/>
              </a:rPr>
              <a:t>Rodeo</a:t>
            </a:r>
          </a:p>
          <a:p>
            <a:pPr marL="800100" lvl="1" indent="-342900" algn="just">
              <a:buFont typeface="+mj-lt"/>
              <a:buAutoNum type="arabicPeriod"/>
            </a:pPr>
            <a:r>
              <a:rPr lang="es-MX" sz="1600" dirty="0" smtClean="0">
                <a:solidFill>
                  <a:schemeClr val="accent1">
                    <a:lumMod val="75000"/>
                  </a:schemeClr>
                </a:solidFill>
                <a:latin typeface="Kristen ITC" pitchFamily="66" charset="0"/>
              </a:rPr>
              <a:t>Nazas</a:t>
            </a:r>
          </a:p>
          <a:p>
            <a:pPr marL="800100" lvl="1" indent="-342900" algn="just">
              <a:buFont typeface="+mj-lt"/>
              <a:buAutoNum type="arabicPeriod"/>
            </a:pPr>
            <a:r>
              <a:rPr lang="es-MX" sz="1600" dirty="0" smtClean="0">
                <a:solidFill>
                  <a:schemeClr val="accent1">
                    <a:lumMod val="75000"/>
                  </a:schemeClr>
                </a:solidFill>
                <a:latin typeface="Kristen ITC" pitchFamily="66" charset="0"/>
              </a:rPr>
              <a:t>General Simón Bolívar</a:t>
            </a:r>
          </a:p>
          <a:p>
            <a:pPr marL="800100" lvl="1" indent="-342900" algn="just">
              <a:buFont typeface="+mj-lt"/>
              <a:buAutoNum type="arabicPeriod"/>
            </a:pPr>
            <a:r>
              <a:rPr lang="es-MX" sz="1600" dirty="0" smtClean="0">
                <a:solidFill>
                  <a:schemeClr val="accent1">
                    <a:lumMod val="75000"/>
                  </a:schemeClr>
                </a:solidFill>
                <a:latin typeface="Kristen ITC" pitchFamily="66" charset="0"/>
              </a:rPr>
              <a:t>San Juan de Guadalupe</a:t>
            </a:r>
          </a:p>
        </p:txBody>
      </p:sp>
      <p:sp>
        <p:nvSpPr>
          <p:cNvPr id="7" name="6 CuadroTexto"/>
          <p:cNvSpPr txBox="1"/>
          <p:nvPr/>
        </p:nvSpPr>
        <p:spPr>
          <a:xfrm>
            <a:off x="538420" y="3441779"/>
            <a:ext cx="4392488" cy="1323439"/>
          </a:xfrm>
          <a:prstGeom prst="rect">
            <a:avLst/>
          </a:prstGeom>
          <a:noFill/>
        </p:spPr>
        <p:txBody>
          <a:bodyPr wrap="square" rtlCol="0">
            <a:spAutoFit/>
          </a:bodyPr>
          <a:lstStyle/>
          <a:p>
            <a:pPr marL="800100" lvl="1" indent="-342900" algn="just">
              <a:buFont typeface="+mj-lt"/>
              <a:buAutoNum type="arabicPeriod"/>
            </a:pPr>
            <a:r>
              <a:rPr lang="es-MX" sz="1600" dirty="0" smtClean="0">
                <a:solidFill>
                  <a:schemeClr val="accent1">
                    <a:lumMod val="75000"/>
                  </a:schemeClr>
                </a:solidFill>
                <a:latin typeface="Kristen ITC" pitchFamily="66" charset="0"/>
              </a:rPr>
              <a:t>Torreón</a:t>
            </a:r>
          </a:p>
          <a:p>
            <a:pPr marL="800100" lvl="1" indent="-342900" algn="just">
              <a:buFont typeface="+mj-lt"/>
              <a:buAutoNum type="arabicPeriod"/>
            </a:pPr>
            <a:r>
              <a:rPr lang="es-MX" sz="1600" dirty="0" smtClean="0">
                <a:solidFill>
                  <a:schemeClr val="accent1">
                    <a:lumMod val="75000"/>
                  </a:schemeClr>
                </a:solidFill>
                <a:latin typeface="Kristen ITC" pitchFamily="66" charset="0"/>
              </a:rPr>
              <a:t>Matamoros</a:t>
            </a:r>
          </a:p>
          <a:p>
            <a:pPr marL="800100" lvl="1" indent="-342900" algn="just">
              <a:buFont typeface="+mj-lt"/>
              <a:buAutoNum type="arabicPeriod"/>
            </a:pPr>
            <a:r>
              <a:rPr lang="es-MX" sz="1600" dirty="0" smtClean="0">
                <a:solidFill>
                  <a:schemeClr val="accent1">
                    <a:lumMod val="75000"/>
                  </a:schemeClr>
                </a:solidFill>
                <a:latin typeface="Kristen ITC" pitchFamily="66" charset="0"/>
              </a:rPr>
              <a:t>San Pedro de Las Colonias</a:t>
            </a:r>
          </a:p>
          <a:p>
            <a:pPr marL="800100" lvl="1" indent="-342900" algn="just">
              <a:buFont typeface="+mj-lt"/>
              <a:buAutoNum type="arabicPeriod"/>
            </a:pPr>
            <a:r>
              <a:rPr lang="es-MX" sz="1600" dirty="0" smtClean="0">
                <a:solidFill>
                  <a:schemeClr val="accent1">
                    <a:lumMod val="75000"/>
                  </a:schemeClr>
                </a:solidFill>
                <a:latin typeface="Kristen ITC" pitchFamily="66" charset="0"/>
              </a:rPr>
              <a:t>Francisco I. Madero</a:t>
            </a:r>
          </a:p>
          <a:p>
            <a:pPr marL="800100" lvl="1" indent="-342900" algn="just">
              <a:buFont typeface="+mj-lt"/>
              <a:buAutoNum type="arabicPeriod"/>
            </a:pPr>
            <a:r>
              <a:rPr lang="es-MX" sz="1600" dirty="0" smtClean="0">
                <a:solidFill>
                  <a:schemeClr val="accent1">
                    <a:lumMod val="75000"/>
                  </a:schemeClr>
                </a:solidFill>
                <a:latin typeface="Kristen ITC" pitchFamily="66" charset="0"/>
              </a:rPr>
              <a:t>Viesca</a:t>
            </a:r>
          </a:p>
        </p:txBody>
      </p:sp>
    </p:spTree>
    <p:extLst>
      <p:ext uri="{BB962C8B-B14F-4D97-AF65-F5344CB8AC3E}">
        <p14:creationId xmlns:p14="http://schemas.microsoft.com/office/powerpoint/2010/main" val="3579512475"/>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graphicFrame>
        <p:nvGraphicFramePr>
          <p:cNvPr id="4" name="3 Marcador de contenido"/>
          <p:cNvGraphicFramePr>
            <a:graphicFrameLocks noGrp="1"/>
          </p:cNvGraphicFramePr>
          <p:nvPr>
            <p:ph idx="4294967295"/>
            <p:extLst>
              <p:ext uri="{D42A27DB-BD31-4B8C-83A1-F6EECF244321}">
                <p14:modId xmlns:p14="http://schemas.microsoft.com/office/powerpoint/2010/main" val="436273586"/>
              </p:ext>
            </p:extLst>
          </p:nvPr>
        </p:nvGraphicFramePr>
        <p:xfrm>
          <a:off x="0" y="1124744"/>
          <a:ext cx="9144000" cy="5958840"/>
        </p:xfrm>
        <a:graphic>
          <a:graphicData uri="http://schemas.openxmlformats.org/drawingml/2006/table">
            <a:tbl>
              <a:tblPr firstRow="1" bandRow="1">
                <a:tableStyleId>{5C22544A-7EE6-4342-B048-85BDC9FD1C3A}</a:tableStyleId>
              </a:tblPr>
              <a:tblGrid>
                <a:gridCol w="4572000"/>
                <a:gridCol w="4572000"/>
              </a:tblGrid>
              <a:tr h="345722">
                <a:tc>
                  <a:txBody>
                    <a:bodyPr/>
                    <a:lstStyle/>
                    <a:p>
                      <a:r>
                        <a:rPr lang="es-MX" sz="1700" dirty="0" smtClean="0"/>
                        <a:t>sierras</a:t>
                      </a:r>
                      <a:endParaRPr lang="es-MX" sz="1700" dirty="0"/>
                    </a:p>
                  </a:txBody>
                  <a:tcPr/>
                </a:tc>
                <a:tc>
                  <a:txBody>
                    <a:bodyPr/>
                    <a:lstStyle/>
                    <a:p>
                      <a:r>
                        <a:rPr lang="es-MX" sz="1700" dirty="0" smtClean="0"/>
                        <a:t>Municipios</a:t>
                      </a:r>
                      <a:endParaRPr lang="es-MX" sz="1700" dirty="0"/>
                    </a:p>
                  </a:txBody>
                  <a:tcPr/>
                </a:tc>
              </a:tr>
              <a:tr h="345722">
                <a:tc>
                  <a:txBody>
                    <a:bodyPr/>
                    <a:lstStyle/>
                    <a:p>
                      <a:r>
                        <a:rPr lang="es-MX" sz="1700" dirty="0" smtClean="0"/>
                        <a:t>La Candelaria, El Sobaco y Las</a:t>
                      </a:r>
                      <a:r>
                        <a:rPr lang="es-MX" sz="1700" baseline="0" dirty="0" smtClean="0"/>
                        <a:t> Margaritas</a:t>
                      </a:r>
                      <a:endParaRPr lang="es-MX" sz="1700" dirty="0"/>
                    </a:p>
                  </a:txBody>
                  <a:tcPr/>
                </a:tc>
                <a:tc>
                  <a:txBody>
                    <a:bodyPr/>
                    <a:lstStyle/>
                    <a:p>
                      <a:r>
                        <a:rPr lang="es-MX" sz="1700" dirty="0" smtClean="0"/>
                        <a:t>San Pedro</a:t>
                      </a:r>
                      <a:r>
                        <a:rPr lang="es-MX" sz="1700" baseline="0" dirty="0" smtClean="0"/>
                        <a:t> de las Colonias</a:t>
                      </a:r>
                      <a:endParaRPr lang="es-MX" sz="1700" dirty="0"/>
                    </a:p>
                  </a:txBody>
                  <a:tcPr/>
                </a:tc>
              </a:tr>
              <a:tr h="345722">
                <a:tc>
                  <a:txBody>
                    <a:bodyPr/>
                    <a:lstStyle/>
                    <a:p>
                      <a:r>
                        <a:rPr lang="es-MX" sz="1700" dirty="0" smtClean="0"/>
                        <a:t>Sierra del Venado</a:t>
                      </a:r>
                      <a:endParaRPr lang="es-MX" sz="17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sz="1700" dirty="0" smtClean="0"/>
                        <a:t>San Pedro</a:t>
                      </a:r>
                      <a:r>
                        <a:rPr lang="es-MX" sz="1700" baseline="0" dirty="0" smtClean="0"/>
                        <a:t> de las Colonias</a:t>
                      </a:r>
                      <a:endParaRPr lang="es-MX" sz="1700" dirty="0" smtClean="0"/>
                    </a:p>
                  </a:txBody>
                  <a:tcPr/>
                </a:tc>
              </a:tr>
              <a:tr h="345722">
                <a:tc>
                  <a:txBody>
                    <a:bodyPr/>
                    <a:lstStyle/>
                    <a:p>
                      <a:r>
                        <a:rPr lang="es-MX" sz="1700" dirty="0" smtClean="0"/>
                        <a:t>Los Almitos</a:t>
                      </a:r>
                      <a:endParaRPr lang="es-MX" sz="17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sz="1700" dirty="0" smtClean="0"/>
                        <a:t>San Pedro</a:t>
                      </a:r>
                      <a:r>
                        <a:rPr lang="es-MX" sz="1700" baseline="0" dirty="0" smtClean="0"/>
                        <a:t> de las Colonias</a:t>
                      </a:r>
                      <a:endParaRPr lang="es-MX" sz="1700" dirty="0" smtClean="0"/>
                    </a:p>
                  </a:txBody>
                  <a:tcPr/>
                </a:tc>
              </a:tr>
              <a:tr h="345722">
                <a:tc>
                  <a:txBody>
                    <a:bodyPr/>
                    <a:lstStyle/>
                    <a:p>
                      <a:r>
                        <a:rPr lang="es-MX" sz="1700" dirty="0" smtClean="0"/>
                        <a:t>Sierra de la Campana</a:t>
                      </a:r>
                      <a:endParaRPr lang="es-MX" sz="1700" dirty="0"/>
                    </a:p>
                  </a:txBody>
                  <a:tcPr/>
                </a:tc>
                <a:tc>
                  <a:txBody>
                    <a:bodyPr/>
                    <a:lstStyle/>
                    <a:p>
                      <a:r>
                        <a:rPr lang="es-MX" sz="1700" dirty="0" smtClean="0"/>
                        <a:t>Torreón</a:t>
                      </a:r>
                      <a:endParaRPr lang="es-MX" sz="1700" dirty="0"/>
                    </a:p>
                  </a:txBody>
                  <a:tcPr/>
                </a:tc>
              </a:tr>
              <a:tr h="345722">
                <a:tc>
                  <a:txBody>
                    <a:bodyPr/>
                    <a:lstStyle/>
                    <a:p>
                      <a:r>
                        <a:rPr lang="es-MX" sz="1700" dirty="0" smtClean="0"/>
                        <a:t>Sierra de Las </a:t>
                      </a:r>
                      <a:r>
                        <a:rPr lang="es-MX" sz="1700" dirty="0" err="1" smtClean="0"/>
                        <a:t>Noas</a:t>
                      </a:r>
                      <a:endParaRPr lang="es-MX" sz="1700" dirty="0"/>
                    </a:p>
                  </a:txBody>
                  <a:tcPr/>
                </a:tc>
                <a:tc>
                  <a:txBody>
                    <a:bodyPr/>
                    <a:lstStyle/>
                    <a:p>
                      <a:r>
                        <a:rPr lang="es-MX" sz="1700" dirty="0" smtClean="0"/>
                        <a:t>Torreón</a:t>
                      </a:r>
                      <a:endParaRPr lang="es-MX" sz="1700" dirty="0"/>
                    </a:p>
                  </a:txBody>
                  <a:tcPr/>
                </a:tc>
              </a:tr>
              <a:tr h="345722">
                <a:tc>
                  <a:txBody>
                    <a:bodyPr/>
                    <a:lstStyle/>
                    <a:p>
                      <a:r>
                        <a:rPr lang="es-MX" sz="1700" dirty="0" smtClean="0"/>
                        <a:t>Sierra del </a:t>
                      </a:r>
                      <a:r>
                        <a:rPr lang="es-MX" sz="1700" dirty="0" err="1" smtClean="0"/>
                        <a:t>Jimulco</a:t>
                      </a:r>
                      <a:endParaRPr lang="es-MX" sz="1700" dirty="0"/>
                    </a:p>
                  </a:txBody>
                  <a:tcPr/>
                </a:tc>
                <a:tc>
                  <a:txBody>
                    <a:bodyPr/>
                    <a:lstStyle/>
                    <a:p>
                      <a:r>
                        <a:rPr lang="es-MX" sz="1700" dirty="0" smtClean="0"/>
                        <a:t>Viesca-Torreón</a:t>
                      </a:r>
                      <a:endParaRPr lang="es-MX" sz="1700" dirty="0"/>
                    </a:p>
                  </a:txBody>
                  <a:tcPr/>
                </a:tc>
              </a:tr>
              <a:tr h="345722">
                <a:tc>
                  <a:txBody>
                    <a:bodyPr/>
                    <a:lstStyle/>
                    <a:p>
                      <a:r>
                        <a:rPr lang="es-MX" sz="1700" dirty="0" smtClean="0"/>
                        <a:t>Sierra España</a:t>
                      </a:r>
                      <a:endParaRPr lang="es-MX" sz="1700" dirty="0"/>
                    </a:p>
                  </a:txBody>
                  <a:tcPr/>
                </a:tc>
                <a:tc>
                  <a:txBody>
                    <a:bodyPr/>
                    <a:lstStyle/>
                    <a:p>
                      <a:r>
                        <a:rPr lang="es-MX" sz="1700" dirty="0" smtClean="0"/>
                        <a:t>Torreón</a:t>
                      </a:r>
                      <a:endParaRPr lang="es-MX" sz="1700" dirty="0"/>
                    </a:p>
                  </a:txBody>
                  <a:tcPr/>
                </a:tc>
              </a:tr>
              <a:tr h="345722">
                <a:tc>
                  <a:txBody>
                    <a:bodyPr/>
                    <a:lstStyle/>
                    <a:p>
                      <a:r>
                        <a:rPr lang="es-MX" sz="1700" dirty="0" smtClean="0"/>
                        <a:t>Sierra </a:t>
                      </a:r>
                      <a:r>
                        <a:rPr lang="es-MX" sz="1700" dirty="0" err="1" smtClean="0"/>
                        <a:t>Mielera</a:t>
                      </a:r>
                      <a:r>
                        <a:rPr lang="es-MX" sz="1700" baseline="0" dirty="0" smtClean="0"/>
                        <a:t> y El Número</a:t>
                      </a:r>
                      <a:endParaRPr lang="es-MX" sz="1700" dirty="0"/>
                    </a:p>
                  </a:txBody>
                  <a:tcPr/>
                </a:tc>
                <a:tc>
                  <a:txBody>
                    <a:bodyPr/>
                    <a:lstStyle/>
                    <a:p>
                      <a:r>
                        <a:rPr lang="es-MX" sz="1700" dirty="0" smtClean="0"/>
                        <a:t>Viesca</a:t>
                      </a:r>
                      <a:endParaRPr lang="es-MX" sz="1700" dirty="0"/>
                    </a:p>
                  </a:txBody>
                  <a:tcPr/>
                </a:tc>
              </a:tr>
              <a:tr h="345722">
                <a:tc>
                  <a:txBody>
                    <a:bodyPr/>
                    <a:lstStyle/>
                    <a:p>
                      <a:r>
                        <a:rPr lang="es-MX" sz="1700" dirty="0" smtClean="0"/>
                        <a:t>Sierra</a:t>
                      </a:r>
                      <a:r>
                        <a:rPr lang="es-MX" sz="1700" baseline="0" dirty="0" smtClean="0"/>
                        <a:t> del Tabaco</a:t>
                      </a:r>
                      <a:endParaRPr lang="es-MX" sz="1700" dirty="0"/>
                    </a:p>
                  </a:txBody>
                  <a:tcPr/>
                </a:tc>
                <a:tc>
                  <a:txBody>
                    <a:bodyPr/>
                    <a:lstStyle/>
                    <a:p>
                      <a:r>
                        <a:rPr lang="es-MX" sz="1700" dirty="0" smtClean="0"/>
                        <a:t>Matamoros</a:t>
                      </a:r>
                      <a:endParaRPr lang="es-MX" sz="1700" dirty="0"/>
                    </a:p>
                  </a:txBody>
                  <a:tcPr/>
                </a:tc>
              </a:tr>
              <a:tr h="345722">
                <a:tc>
                  <a:txBody>
                    <a:bodyPr/>
                    <a:lstStyle/>
                    <a:p>
                      <a:r>
                        <a:rPr lang="es-MX" sz="1700" dirty="0" smtClean="0"/>
                        <a:t>De Solís y San Lorenzo</a:t>
                      </a:r>
                      <a:endParaRPr lang="es-MX" sz="1700" dirty="0"/>
                    </a:p>
                  </a:txBody>
                  <a:tcPr/>
                </a:tc>
                <a:tc>
                  <a:txBody>
                    <a:bodyPr/>
                    <a:lstStyle/>
                    <a:p>
                      <a:r>
                        <a:rPr lang="es-MX" sz="1700" dirty="0" smtClean="0"/>
                        <a:t>Matamoros -</a:t>
                      </a:r>
                      <a:r>
                        <a:rPr lang="es-MX" sz="1700" baseline="0" dirty="0" smtClean="0"/>
                        <a:t> </a:t>
                      </a:r>
                      <a:r>
                        <a:rPr lang="es-MX" sz="1700" baseline="0" dirty="0" err="1" smtClean="0"/>
                        <a:t>Fco</a:t>
                      </a:r>
                      <a:r>
                        <a:rPr lang="es-MX" sz="1700" baseline="0" dirty="0" smtClean="0"/>
                        <a:t>. I Madero</a:t>
                      </a:r>
                      <a:endParaRPr lang="es-MX" sz="1700" dirty="0"/>
                    </a:p>
                  </a:txBody>
                  <a:tcPr/>
                </a:tc>
              </a:tr>
              <a:tr h="345722">
                <a:tc>
                  <a:txBody>
                    <a:bodyPr/>
                    <a:lstStyle/>
                    <a:p>
                      <a:r>
                        <a:rPr lang="es-MX" sz="1700" dirty="0" smtClean="0"/>
                        <a:t>Cerro de Santiago</a:t>
                      </a:r>
                      <a:endParaRPr lang="es-MX" sz="17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sz="1700" dirty="0" smtClean="0"/>
                        <a:t>San Pedro</a:t>
                      </a:r>
                      <a:r>
                        <a:rPr lang="es-MX" sz="1700" baseline="0" dirty="0" smtClean="0"/>
                        <a:t> de las Colonias-Viesca</a:t>
                      </a:r>
                      <a:endParaRPr lang="es-MX" sz="1700" dirty="0" smtClean="0"/>
                    </a:p>
                  </a:txBody>
                  <a:tcPr/>
                </a:tc>
              </a:tr>
              <a:tr h="345722">
                <a:tc>
                  <a:txBody>
                    <a:bodyPr/>
                    <a:lstStyle/>
                    <a:p>
                      <a:r>
                        <a:rPr lang="es-MX" sz="1700" dirty="0" smtClean="0"/>
                        <a:t>Sierra del Rey</a:t>
                      </a:r>
                      <a:endParaRPr lang="es-MX" sz="1700" dirty="0"/>
                    </a:p>
                  </a:txBody>
                  <a:tcPr/>
                </a:tc>
                <a:tc>
                  <a:txBody>
                    <a:bodyPr/>
                    <a:lstStyle/>
                    <a:p>
                      <a:r>
                        <a:rPr lang="es-MX" sz="1700" dirty="0" smtClean="0"/>
                        <a:t>Francisco I. Madero</a:t>
                      </a:r>
                      <a:endParaRPr lang="es-MX" sz="1700" dirty="0"/>
                    </a:p>
                  </a:txBody>
                  <a:tcPr/>
                </a:tc>
              </a:tr>
              <a:tr h="345722">
                <a:tc>
                  <a:txBody>
                    <a:bodyPr/>
                    <a:lstStyle/>
                    <a:p>
                      <a:r>
                        <a:rPr lang="es-MX" sz="1700" dirty="0" smtClean="0"/>
                        <a:t>Sierra la Candelaria</a:t>
                      </a:r>
                      <a:endParaRPr lang="es-MX" sz="1700" dirty="0"/>
                    </a:p>
                  </a:txBody>
                  <a:tcPr/>
                </a:tc>
                <a:tc>
                  <a:txBody>
                    <a:bodyPr/>
                    <a:lstStyle/>
                    <a:p>
                      <a:r>
                        <a:rPr lang="es-MX" sz="1700" dirty="0" smtClean="0"/>
                        <a:t>Torreón</a:t>
                      </a:r>
                      <a:endParaRPr lang="es-MX" sz="1700" dirty="0"/>
                    </a:p>
                  </a:txBody>
                  <a:tcPr/>
                </a:tc>
              </a:tr>
              <a:tr h="345722">
                <a:tc>
                  <a:txBody>
                    <a:bodyPr/>
                    <a:lstStyle/>
                    <a:p>
                      <a:r>
                        <a:rPr lang="es-MX" sz="1700" dirty="0" smtClean="0"/>
                        <a:t>Cerro de la Cruz</a:t>
                      </a:r>
                      <a:endParaRPr lang="es-MX" sz="17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sz="1700" dirty="0" smtClean="0"/>
                        <a:t>Torreón</a:t>
                      </a:r>
                    </a:p>
                  </a:txBody>
                  <a:tcPr/>
                </a:tc>
              </a:tr>
              <a:tr h="345722">
                <a:tc>
                  <a:txBody>
                    <a:bodyPr/>
                    <a:lstStyle/>
                    <a:p>
                      <a:r>
                        <a:rPr lang="es-MX" sz="1700" dirty="0" smtClean="0"/>
                        <a:t>Cerro de las Calabazas</a:t>
                      </a:r>
                      <a:endParaRPr lang="es-MX" sz="17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sz="1700" dirty="0" smtClean="0"/>
                        <a:t>Torreón</a:t>
                      </a:r>
                    </a:p>
                  </a:txBody>
                  <a:tcPr/>
                </a:tc>
              </a:tr>
              <a:tr h="345722">
                <a:tc>
                  <a:txBody>
                    <a:bodyPr/>
                    <a:lstStyle/>
                    <a:p>
                      <a:r>
                        <a:rPr lang="es-MX" sz="1700" dirty="0" smtClean="0"/>
                        <a:t>Sierra</a:t>
                      </a:r>
                      <a:r>
                        <a:rPr lang="es-MX" sz="1700" baseline="0" dirty="0" smtClean="0"/>
                        <a:t> de los Buras</a:t>
                      </a:r>
                      <a:endParaRPr lang="es-MX" sz="1700" dirty="0"/>
                    </a:p>
                  </a:txBody>
                  <a:tcPr/>
                </a:tc>
                <a:tc>
                  <a:txBody>
                    <a:bodyPr/>
                    <a:lstStyle/>
                    <a:p>
                      <a:r>
                        <a:rPr lang="es-MX" sz="1700" dirty="0" smtClean="0"/>
                        <a:t>Viesca</a:t>
                      </a:r>
                      <a:endParaRPr lang="es-MX" sz="1700" dirty="0"/>
                    </a:p>
                  </a:txBody>
                  <a:tcPr/>
                </a:tc>
              </a:tr>
            </a:tbl>
          </a:graphicData>
        </a:graphic>
      </p:graphicFrame>
      <p:sp>
        <p:nvSpPr>
          <p:cNvPr id="5" name="4 CuadroTexto"/>
          <p:cNvSpPr txBox="1"/>
          <p:nvPr/>
        </p:nvSpPr>
        <p:spPr>
          <a:xfrm>
            <a:off x="539552" y="209648"/>
            <a:ext cx="7992888" cy="646331"/>
          </a:xfrm>
          <a:prstGeom prst="rect">
            <a:avLst/>
          </a:prstGeom>
          <a:noFill/>
        </p:spPr>
        <p:txBody>
          <a:bodyPr wrap="square" rtlCol="0">
            <a:spAutoFit/>
          </a:bodyPr>
          <a:lstStyle/>
          <a:p>
            <a:pPr algn="ctr"/>
            <a:r>
              <a:rPr lang="es-MX" sz="3600" b="1" dirty="0" smtClean="0">
                <a:ln>
                  <a:solidFill>
                    <a:schemeClr val="accent3">
                      <a:lumMod val="75000"/>
                    </a:schemeClr>
                  </a:solidFill>
                </a:ln>
                <a:solidFill>
                  <a:schemeClr val="accent1">
                    <a:lumMod val="75000"/>
                  </a:schemeClr>
                </a:solidFill>
                <a:latin typeface="Kristen ITC" pitchFamily="66" charset="0"/>
              </a:rPr>
              <a:t>Sierras</a:t>
            </a:r>
            <a:endParaRPr lang="es-MX" sz="3600" b="1" dirty="0" smtClean="0">
              <a:ln>
                <a:solidFill>
                  <a:schemeClr val="accent3">
                    <a:lumMod val="75000"/>
                  </a:schemeClr>
                </a:solidFill>
              </a:ln>
              <a:solidFill>
                <a:schemeClr val="accent1">
                  <a:lumMod val="75000"/>
                </a:schemeClr>
              </a:solidFill>
              <a:latin typeface="Kristen ITC" pitchFamily="66" charset="0"/>
            </a:endParaRPr>
          </a:p>
        </p:txBody>
      </p:sp>
    </p:spTree>
    <p:extLst>
      <p:ext uri="{BB962C8B-B14F-4D97-AF65-F5344CB8AC3E}">
        <p14:creationId xmlns:p14="http://schemas.microsoft.com/office/powerpoint/2010/main" val="1741539805"/>
      </p:ext>
    </p:extLst>
  </p:cSld>
  <p:clrMapOvr>
    <a:masterClrMapping/>
  </p:clrMapOvr>
  <mc:AlternateContent xmlns:mc="http://schemas.openxmlformats.org/markup-compatibility/2006">
    <mc:Choice xmlns:p14="http://schemas.microsoft.com/office/powerpoint/2010/main" Requires="p14">
      <p:transition spd="slow" p14:dur="3000">
        <p14:vortex dir="r"/>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graphicFrame>
        <p:nvGraphicFramePr>
          <p:cNvPr id="4" name="3 Marcador de contenido"/>
          <p:cNvGraphicFramePr>
            <a:graphicFrameLocks noGrp="1"/>
          </p:cNvGraphicFramePr>
          <p:nvPr>
            <p:ph idx="4294967295"/>
            <p:extLst>
              <p:ext uri="{D42A27DB-BD31-4B8C-83A1-F6EECF244321}">
                <p14:modId xmlns:p14="http://schemas.microsoft.com/office/powerpoint/2010/main" val="2779071088"/>
              </p:ext>
            </p:extLst>
          </p:nvPr>
        </p:nvGraphicFramePr>
        <p:xfrm>
          <a:off x="1" y="1095516"/>
          <a:ext cx="9143999" cy="5775136"/>
        </p:xfrm>
        <a:graphic>
          <a:graphicData uri="http://schemas.openxmlformats.org/drawingml/2006/table">
            <a:tbl>
              <a:tblPr firstRow="1" bandRow="1">
                <a:tableStyleId>{5C22544A-7EE6-4342-B048-85BDC9FD1C3A}</a:tableStyleId>
              </a:tblPr>
              <a:tblGrid>
                <a:gridCol w="1915015"/>
                <a:gridCol w="1807246"/>
                <a:gridCol w="1807246"/>
                <a:gridCol w="1807246"/>
                <a:gridCol w="1807246"/>
              </a:tblGrid>
              <a:tr h="300497">
                <a:tc>
                  <a:txBody>
                    <a:bodyPr/>
                    <a:lstStyle/>
                    <a:p>
                      <a:r>
                        <a:rPr lang="es-MX" sz="1200" dirty="0" smtClean="0"/>
                        <a:t>MUNICIPIO</a:t>
                      </a:r>
                      <a:endParaRPr lang="es-MX" sz="1200" dirty="0"/>
                    </a:p>
                  </a:txBody>
                  <a:tcPr/>
                </a:tc>
                <a:tc>
                  <a:txBody>
                    <a:bodyPr/>
                    <a:lstStyle/>
                    <a:p>
                      <a:r>
                        <a:rPr lang="es-MX" sz="1200" dirty="0" smtClean="0"/>
                        <a:t>MINERIA</a:t>
                      </a:r>
                      <a:endParaRPr lang="es-MX" sz="1200" dirty="0"/>
                    </a:p>
                  </a:txBody>
                  <a:tcPr/>
                </a:tc>
                <a:tc>
                  <a:txBody>
                    <a:bodyPr/>
                    <a:lstStyle/>
                    <a:p>
                      <a:r>
                        <a:rPr lang="es-MX" sz="1200" dirty="0" smtClean="0"/>
                        <a:t>AGRICULTURA</a:t>
                      </a:r>
                      <a:endParaRPr lang="es-MX" sz="1200" dirty="0"/>
                    </a:p>
                  </a:txBody>
                  <a:tcPr/>
                </a:tc>
                <a:tc>
                  <a:txBody>
                    <a:bodyPr/>
                    <a:lstStyle/>
                    <a:p>
                      <a:r>
                        <a:rPr lang="es-MX" sz="1200" dirty="0" smtClean="0"/>
                        <a:t>GANADERIA</a:t>
                      </a:r>
                      <a:endParaRPr lang="es-MX" sz="1200" dirty="0"/>
                    </a:p>
                  </a:txBody>
                  <a:tcPr/>
                </a:tc>
                <a:tc>
                  <a:txBody>
                    <a:bodyPr/>
                    <a:lstStyle/>
                    <a:p>
                      <a:r>
                        <a:rPr lang="es-MX" sz="1200" dirty="0" smtClean="0"/>
                        <a:t>INDUSTRIA</a:t>
                      </a:r>
                      <a:endParaRPr lang="es-MX" sz="1200" dirty="0"/>
                    </a:p>
                  </a:txBody>
                  <a:tcPr/>
                </a:tc>
              </a:tr>
              <a:tr h="976612">
                <a:tc>
                  <a:txBody>
                    <a:bodyPr/>
                    <a:lstStyle/>
                    <a:p>
                      <a:r>
                        <a:rPr lang="es-MX" sz="1200" dirty="0" smtClean="0"/>
                        <a:t>FRANCISCO</a:t>
                      </a:r>
                      <a:r>
                        <a:rPr lang="es-MX" sz="1200" baseline="0" dirty="0" smtClean="0"/>
                        <a:t> I. MADERO</a:t>
                      </a:r>
                      <a:endParaRPr lang="es-MX" sz="1200" dirty="0"/>
                    </a:p>
                  </a:txBody>
                  <a:tcPr/>
                </a:tc>
                <a:tc>
                  <a:txBody>
                    <a:bodyPr/>
                    <a:lstStyle/>
                    <a:p>
                      <a:endParaRPr lang="es-MX" sz="1200" dirty="0"/>
                    </a:p>
                  </a:txBody>
                  <a:tcPr/>
                </a:tc>
                <a:tc>
                  <a:txBody>
                    <a:bodyPr/>
                    <a:lstStyle/>
                    <a:p>
                      <a:r>
                        <a:rPr lang="es-MX" sz="1200" dirty="0" smtClean="0"/>
                        <a:t>ALGODÓN, MAIZ, TRIGO, CARTAMO, FRIJOL.</a:t>
                      </a:r>
                      <a:endParaRPr lang="es-MX" sz="1200" dirty="0"/>
                    </a:p>
                  </a:txBody>
                  <a:tcPr/>
                </a:tc>
                <a:tc>
                  <a:txBody>
                    <a:bodyPr/>
                    <a:lstStyle/>
                    <a:p>
                      <a:r>
                        <a:rPr lang="es-MX" sz="1200" dirty="0" smtClean="0"/>
                        <a:t>CAPRINO, BOBINO</a:t>
                      </a:r>
                      <a:r>
                        <a:rPr lang="es-MX" sz="1200" baseline="0" dirty="0" smtClean="0"/>
                        <a:t> P/, CARNE, PORCINO.</a:t>
                      </a:r>
                      <a:endParaRPr lang="es-MX" sz="1200" dirty="0"/>
                    </a:p>
                  </a:txBody>
                  <a:tcPr/>
                </a:tc>
                <a:tc>
                  <a:txBody>
                    <a:bodyPr/>
                    <a:lstStyle/>
                    <a:p>
                      <a:r>
                        <a:rPr lang="es-MX" sz="1200" dirty="0" smtClean="0"/>
                        <a:t>MANOFACTURA, PRODUCCION</a:t>
                      </a:r>
                      <a:r>
                        <a:rPr lang="es-MX" sz="1200" baseline="0" dirty="0" smtClean="0"/>
                        <a:t> TEXTIL, CREMALLERA, VESTIDO, METALICOS, ALIMENTOS.</a:t>
                      </a:r>
                      <a:endParaRPr lang="es-MX" sz="1200" dirty="0"/>
                    </a:p>
                  </a:txBody>
                  <a:tcPr/>
                </a:tc>
              </a:tr>
              <a:tr h="832717">
                <a:tc>
                  <a:txBody>
                    <a:bodyPr/>
                    <a:lstStyle/>
                    <a:p>
                      <a:r>
                        <a:rPr lang="es-MX" sz="1200" dirty="0" smtClean="0"/>
                        <a:t>MATAMOROS</a:t>
                      </a:r>
                      <a:endParaRPr lang="es-MX" sz="1200" dirty="0"/>
                    </a:p>
                  </a:txBody>
                  <a:tcPr/>
                </a:tc>
                <a:tc>
                  <a:txBody>
                    <a:bodyPr/>
                    <a:lstStyle/>
                    <a:p>
                      <a:r>
                        <a:rPr lang="es-MX" sz="1200" dirty="0" smtClean="0"/>
                        <a:t>SULFATO</a:t>
                      </a:r>
                      <a:r>
                        <a:rPr lang="es-MX" sz="1200" baseline="0" dirty="0" smtClean="0"/>
                        <a:t> DE SODIO, SAL, BARITA, TRIGO.</a:t>
                      </a:r>
                      <a:endParaRPr lang="es-MX" sz="1200" dirty="0" smtClean="0"/>
                    </a:p>
                  </a:txBody>
                  <a:tcPr/>
                </a:tc>
                <a:tc>
                  <a:txBody>
                    <a:bodyPr/>
                    <a:lstStyle/>
                    <a:p>
                      <a:r>
                        <a:rPr lang="es-MX" sz="1200" dirty="0" smtClean="0"/>
                        <a:t>ALGODÓN, MAIZ,</a:t>
                      </a:r>
                      <a:r>
                        <a:rPr lang="es-MX" sz="1200" baseline="0" dirty="0" smtClean="0"/>
                        <a:t> CARTAMO, FORRAJES.</a:t>
                      </a:r>
                      <a:endParaRPr lang="es-MX" sz="1200" dirty="0"/>
                    </a:p>
                  </a:txBody>
                  <a:tcPr/>
                </a:tc>
                <a:tc>
                  <a:txBody>
                    <a:bodyPr/>
                    <a:lstStyle/>
                    <a:p>
                      <a:r>
                        <a:rPr lang="es-MX" sz="1200" dirty="0" smtClean="0"/>
                        <a:t>BOVINO</a:t>
                      </a:r>
                      <a:r>
                        <a:rPr lang="es-MX" sz="1200" baseline="0" dirty="0" smtClean="0"/>
                        <a:t> DE CARNE/LECHE, CARPINO, PORCINO.</a:t>
                      </a:r>
                      <a:endParaRPr lang="es-MX" sz="1200" dirty="0"/>
                    </a:p>
                  </a:txBody>
                  <a:tcPr/>
                </a:tc>
                <a:tc>
                  <a:txBody>
                    <a:bodyPr/>
                    <a:lstStyle/>
                    <a:p>
                      <a:r>
                        <a:rPr lang="es-MX" sz="1200" dirty="0" smtClean="0"/>
                        <a:t>TEXTILES, CALZADO,</a:t>
                      </a:r>
                      <a:r>
                        <a:rPr lang="es-MX" sz="1200" baseline="0" dirty="0" smtClean="0"/>
                        <a:t> VESTIDO, MADERA, PAPEL, HULE, METAL, BASICOS, ALIMENTICIA.</a:t>
                      </a:r>
                      <a:endParaRPr lang="es-MX" sz="1200" dirty="0"/>
                    </a:p>
                  </a:txBody>
                  <a:tcPr/>
                </a:tc>
              </a:tr>
              <a:tr h="1409215">
                <a:tc>
                  <a:txBody>
                    <a:bodyPr/>
                    <a:lstStyle/>
                    <a:p>
                      <a:r>
                        <a:rPr lang="es-MX" sz="1200" dirty="0" smtClean="0"/>
                        <a:t>SAN</a:t>
                      </a:r>
                      <a:r>
                        <a:rPr lang="es-MX" sz="1200" baseline="0" dirty="0" smtClean="0"/>
                        <a:t> PERDO</a:t>
                      </a:r>
                      <a:endParaRPr lang="es-MX" sz="1200" dirty="0"/>
                    </a:p>
                  </a:txBody>
                  <a:tcPr/>
                </a:tc>
                <a:tc>
                  <a:txBody>
                    <a:bodyPr/>
                    <a:lstStyle/>
                    <a:p>
                      <a:r>
                        <a:rPr lang="es-MX" sz="1200" dirty="0" smtClean="0"/>
                        <a:t>ORO, PLATA, PLOMO, COBRE, ZINC, FLUORITA.</a:t>
                      </a:r>
                      <a:endParaRPr lang="es-MX" sz="1200" dirty="0"/>
                    </a:p>
                  </a:txBody>
                  <a:tcPr/>
                </a:tc>
                <a:tc>
                  <a:txBody>
                    <a:bodyPr/>
                    <a:lstStyle/>
                    <a:p>
                      <a:r>
                        <a:rPr lang="es-MX" sz="1200" dirty="0" smtClean="0"/>
                        <a:t>TRIGO DE MAIZ,</a:t>
                      </a:r>
                      <a:r>
                        <a:rPr lang="es-MX" sz="1200" baseline="0" dirty="0" smtClean="0"/>
                        <a:t> FRIJOL,CARTAMO, FORRAJES, VID, NOGAL, SANDIA, MELON.</a:t>
                      </a:r>
                      <a:endParaRPr lang="es-MX" sz="1200" dirty="0"/>
                    </a:p>
                  </a:txBody>
                  <a:tcPr/>
                </a:tc>
                <a:tc>
                  <a:txBody>
                    <a:bodyPr/>
                    <a:lstStyle/>
                    <a:p>
                      <a:r>
                        <a:rPr lang="es-MX" sz="1200" dirty="0" smtClean="0"/>
                        <a:t>BOVINO, CANRE/LECHE, CARPINO, PORCINO , AVES.</a:t>
                      </a:r>
                      <a:endParaRPr lang="es-MX" sz="1200" dirty="0"/>
                    </a:p>
                  </a:txBody>
                  <a:tcPr/>
                </a:tc>
                <a:tc>
                  <a:txBody>
                    <a:bodyPr/>
                    <a:lstStyle/>
                    <a:p>
                      <a:r>
                        <a:rPr lang="es-MX" sz="1200" dirty="0" smtClean="0"/>
                        <a:t>ALIMENTICIA, TEXTILES,</a:t>
                      </a:r>
                      <a:r>
                        <a:rPr lang="es-MX" sz="1200" baseline="0" dirty="0" smtClean="0"/>
                        <a:t> VESTIDO, TRANSPARECIA DE MINERALES, NO METALICOS.</a:t>
                      </a:r>
                      <a:endParaRPr lang="es-MX" sz="1200" dirty="0"/>
                    </a:p>
                  </a:txBody>
                  <a:tcPr/>
                </a:tc>
              </a:tr>
              <a:tr h="1201983">
                <a:tc>
                  <a:txBody>
                    <a:bodyPr/>
                    <a:lstStyle/>
                    <a:p>
                      <a:r>
                        <a:rPr lang="es-MX" sz="1200" dirty="0" smtClean="0"/>
                        <a:t>TORREON</a:t>
                      </a:r>
                      <a:endParaRPr lang="es-MX" sz="1200" dirty="0"/>
                    </a:p>
                  </a:txBody>
                  <a:tcPr/>
                </a:tc>
                <a:tc>
                  <a:txBody>
                    <a:bodyPr/>
                    <a:lstStyle/>
                    <a:p>
                      <a:r>
                        <a:rPr lang="es-MX" sz="1200" dirty="0" smtClean="0"/>
                        <a:t>ORO, PLATA,</a:t>
                      </a:r>
                      <a:r>
                        <a:rPr lang="es-MX" sz="1200" baseline="0" dirty="0" smtClean="0"/>
                        <a:t> PLOMO, COBRE, ZINC, FLUORITA.</a:t>
                      </a:r>
                      <a:endParaRPr lang="es-MX" sz="1200" dirty="0"/>
                    </a:p>
                  </a:txBody>
                  <a:tcPr/>
                </a:tc>
                <a:tc>
                  <a:txBody>
                    <a:bodyPr/>
                    <a:lstStyle/>
                    <a:p>
                      <a:r>
                        <a:rPr lang="es-MX" sz="1200" dirty="0" smtClean="0"/>
                        <a:t>TRIGO, MAIZ,</a:t>
                      </a:r>
                      <a:r>
                        <a:rPr lang="es-MX" sz="1200" baseline="0" dirty="0" smtClean="0"/>
                        <a:t> FRIJOL,CARTA-MO, FORRAJES, VID,NOGAL,MELON, SANDIA.</a:t>
                      </a:r>
                      <a:endParaRPr lang="es-MX" sz="1200" dirty="0"/>
                    </a:p>
                  </a:txBody>
                  <a:tcPr/>
                </a:tc>
                <a:tc>
                  <a:txBody>
                    <a:bodyPr/>
                    <a:lstStyle/>
                    <a:p>
                      <a:r>
                        <a:rPr lang="es-MX" sz="1200" dirty="0" smtClean="0"/>
                        <a:t>GANADO BOBINO</a:t>
                      </a:r>
                      <a:r>
                        <a:rPr lang="es-MX" sz="1200" baseline="0" dirty="0" smtClean="0"/>
                        <a:t> DE CARNE/LECHE, Y REGISTRO, PORCINO, CABALLAR,  MULAR, ASNALES Y AVES.</a:t>
                      </a:r>
                      <a:endParaRPr lang="es-MX" sz="1200" dirty="0"/>
                    </a:p>
                  </a:txBody>
                  <a:tcPr/>
                </a:tc>
                <a:tc>
                  <a:txBody>
                    <a:bodyPr/>
                    <a:lstStyle/>
                    <a:p>
                      <a:r>
                        <a:rPr lang="es-MX" sz="1200" dirty="0" smtClean="0"/>
                        <a:t>LACTEOS, BEBIDAS,</a:t>
                      </a:r>
                      <a:r>
                        <a:rPr lang="es-MX" sz="1200" baseline="0" dirty="0" smtClean="0"/>
                        <a:t> METAL BASICA, QUIMICA, TEXTILES, EDITORIAL, VESTIDO, CAZADO, MADERA, Y HULE.</a:t>
                      </a:r>
                      <a:endParaRPr lang="es-MX" sz="1200" dirty="0"/>
                    </a:p>
                  </a:txBody>
                  <a:tcPr/>
                </a:tc>
              </a:tr>
              <a:tr h="1024884">
                <a:tc>
                  <a:txBody>
                    <a:bodyPr/>
                    <a:lstStyle/>
                    <a:p>
                      <a:r>
                        <a:rPr lang="es-MX" sz="1200" dirty="0" smtClean="0"/>
                        <a:t>VIESCA</a:t>
                      </a:r>
                      <a:endParaRPr lang="es-MX" sz="1200" dirty="0"/>
                    </a:p>
                  </a:txBody>
                  <a:tcPr/>
                </a:tc>
                <a:tc>
                  <a:txBody>
                    <a:bodyPr/>
                    <a:lstStyle/>
                    <a:p>
                      <a:r>
                        <a:rPr lang="es-MX" sz="1200" dirty="0" smtClean="0"/>
                        <a:t>PLATA, PLOMO,</a:t>
                      </a:r>
                      <a:r>
                        <a:rPr lang="es-MX" sz="1200" baseline="0" dirty="0" smtClean="0"/>
                        <a:t> COBRE.</a:t>
                      </a:r>
                      <a:endParaRPr lang="es-MX" sz="1200" dirty="0"/>
                    </a:p>
                  </a:txBody>
                  <a:tcPr/>
                </a:tc>
                <a:tc>
                  <a:txBody>
                    <a:bodyPr/>
                    <a:lstStyle/>
                    <a:p>
                      <a:r>
                        <a:rPr lang="es-MX" sz="1200" dirty="0" smtClean="0"/>
                        <a:t>ALGODÓN, MAIZ,</a:t>
                      </a:r>
                      <a:r>
                        <a:rPr lang="es-MX" sz="1200" baseline="0" dirty="0" smtClean="0"/>
                        <a:t> FRIJOL, FORRAJES, TRIGO, DATILES.</a:t>
                      </a:r>
                      <a:endParaRPr lang="es-MX" sz="1200" dirty="0"/>
                    </a:p>
                  </a:txBody>
                  <a:tcPr/>
                </a:tc>
                <a:tc>
                  <a:txBody>
                    <a:bodyPr/>
                    <a:lstStyle/>
                    <a:p>
                      <a:r>
                        <a:rPr lang="es-MX" sz="1200" dirty="0" smtClean="0"/>
                        <a:t>BOBINO DE CARNE, CAPRINO,</a:t>
                      </a:r>
                      <a:r>
                        <a:rPr lang="es-MX" sz="1200" baseline="0" dirty="0" smtClean="0"/>
                        <a:t> PORCINO, AVES.</a:t>
                      </a:r>
                      <a:endParaRPr lang="es-MX" sz="1200" dirty="0"/>
                    </a:p>
                  </a:txBody>
                  <a:tcPr/>
                </a:tc>
                <a:tc>
                  <a:txBody>
                    <a:bodyPr/>
                    <a:lstStyle/>
                    <a:p>
                      <a:r>
                        <a:rPr lang="es-MX" sz="1200" dirty="0" smtClean="0"/>
                        <a:t>ALIMENTICIA.</a:t>
                      </a:r>
                      <a:endParaRPr lang="es-MX" sz="1200" dirty="0"/>
                    </a:p>
                  </a:txBody>
                  <a:tcPr/>
                </a:tc>
              </a:tr>
            </a:tbl>
          </a:graphicData>
        </a:graphic>
      </p:graphicFrame>
      <p:sp>
        <p:nvSpPr>
          <p:cNvPr id="5" name="4 CuadroTexto"/>
          <p:cNvSpPr txBox="1"/>
          <p:nvPr/>
        </p:nvSpPr>
        <p:spPr>
          <a:xfrm>
            <a:off x="539552" y="487124"/>
            <a:ext cx="7992888" cy="646331"/>
          </a:xfrm>
          <a:prstGeom prst="rect">
            <a:avLst/>
          </a:prstGeom>
          <a:noFill/>
        </p:spPr>
        <p:txBody>
          <a:bodyPr wrap="square" rtlCol="0">
            <a:spAutoFit/>
          </a:bodyPr>
          <a:lstStyle/>
          <a:p>
            <a:pPr algn="ctr"/>
            <a:r>
              <a:rPr lang="es-MX" sz="3600" b="1" dirty="0" smtClean="0">
                <a:ln>
                  <a:solidFill>
                    <a:schemeClr val="accent3">
                      <a:lumMod val="75000"/>
                    </a:schemeClr>
                  </a:solidFill>
                </a:ln>
                <a:solidFill>
                  <a:schemeClr val="accent1">
                    <a:lumMod val="75000"/>
                  </a:schemeClr>
                </a:solidFill>
                <a:latin typeface="Kristen ITC" pitchFamily="66" charset="0"/>
              </a:rPr>
              <a:t>Actividades económicas</a:t>
            </a:r>
            <a:endParaRPr lang="es-MX" sz="3600" b="1" dirty="0" smtClean="0">
              <a:ln>
                <a:solidFill>
                  <a:schemeClr val="accent3">
                    <a:lumMod val="75000"/>
                  </a:schemeClr>
                </a:solidFill>
              </a:ln>
              <a:solidFill>
                <a:schemeClr val="accent1">
                  <a:lumMod val="75000"/>
                </a:schemeClr>
              </a:solidFill>
              <a:latin typeface="Kristen ITC" pitchFamily="66" charset="0"/>
            </a:endParaRPr>
          </a:p>
        </p:txBody>
      </p:sp>
    </p:spTree>
    <p:extLst>
      <p:ext uri="{BB962C8B-B14F-4D97-AF65-F5344CB8AC3E}">
        <p14:creationId xmlns:p14="http://schemas.microsoft.com/office/powerpoint/2010/main" val="3716949742"/>
      </p:ext>
    </p:extLst>
  </p:cSld>
  <p:clrMapOvr>
    <a:masterClrMapping/>
  </p:clrMapOvr>
  <mc:AlternateContent xmlns:mc="http://schemas.openxmlformats.org/markup-compatibility/2006">
    <mc:Choice xmlns:p14="http://schemas.microsoft.com/office/powerpoint/2010/main" Requires="p14">
      <p:transition spd="slow" p14:dur="3000">
        <p14:vortex dir="r"/>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CuadroTexto"/>
          <p:cNvSpPr txBox="1"/>
          <p:nvPr/>
        </p:nvSpPr>
        <p:spPr>
          <a:xfrm rot="1205174">
            <a:off x="-8855" y="963091"/>
            <a:ext cx="8153598" cy="1569660"/>
          </a:xfrm>
          <a:prstGeom prst="rect">
            <a:avLst/>
          </a:prstGeom>
          <a:noFill/>
        </p:spPr>
        <p:txBody>
          <a:bodyPr wrap="square" rtlCol="0">
            <a:spAutoFit/>
          </a:bodyPr>
          <a:lstStyle/>
          <a:p>
            <a:pPr algn="ctr"/>
            <a:r>
              <a:rPr lang="es-MX" sz="4800" b="1" i="1" dirty="0" smtClean="0">
                <a:ln>
                  <a:solidFill>
                    <a:schemeClr val="accent6">
                      <a:lumMod val="75000"/>
                    </a:schemeClr>
                  </a:solidFill>
                </a:ln>
                <a:solidFill>
                  <a:schemeClr val="accent1">
                    <a:lumMod val="75000"/>
                  </a:schemeClr>
                </a:solidFill>
                <a:effectLst>
                  <a:outerShdw blurRad="50800" dist="38100" dir="18900000" algn="bl" rotWithShape="0">
                    <a:prstClr val="black">
                      <a:alpha val="40000"/>
                    </a:prstClr>
                  </a:outerShdw>
                  <a:reflection blurRad="6350" stA="55000" endA="50" endPos="85000" dist="29997" dir="5400000" sy="-100000" algn="bl" rotWithShape="0"/>
                </a:effectLst>
                <a:latin typeface="Kristen ITC" pitchFamily="66" charset="0"/>
              </a:rPr>
              <a:t>Características por municipio</a:t>
            </a:r>
          </a:p>
        </p:txBody>
      </p:sp>
      <p:pic>
        <p:nvPicPr>
          <p:cNvPr id="3074" name="Picture 2" descr="http://www.comarcalagunera.com/portal/laguna/comarca_coahuila.gif"/>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1941971"/>
            <a:ext cx="4614205" cy="4953488"/>
          </a:xfrm>
          <a:prstGeom prst="rect">
            <a:avLst/>
          </a:prstGeom>
          <a:noFill/>
          <a:extLst>
            <a:ext uri="{909E8E84-426E-40DD-AFC4-6F175D3DCCD1}">
              <a14:hiddenFill xmlns:a14="http://schemas.microsoft.com/office/drawing/2010/main">
                <a:solidFill>
                  <a:srgbClr val="FFFFFF"/>
                </a:solidFill>
              </a14:hiddenFill>
            </a:ext>
          </a:extLst>
        </p:spPr>
      </p:pic>
      <p:sp>
        <p:nvSpPr>
          <p:cNvPr id="4" name="3 CuadroTexto"/>
          <p:cNvSpPr txBox="1"/>
          <p:nvPr/>
        </p:nvSpPr>
        <p:spPr>
          <a:xfrm>
            <a:off x="4067944" y="3573016"/>
            <a:ext cx="5076056" cy="1938992"/>
          </a:xfrm>
          <a:prstGeom prst="rect">
            <a:avLst/>
          </a:prstGeom>
          <a:noFill/>
        </p:spPr>
        <p:txBody>
          <a:bodyPr wrap="square" rtlCol="0">
            <a:spAutoFit/>
          </a:bodyPr>
          <a:lstStyle/>
          <a:p>
            <a:pPr marL="800100" lvl="1" indent="-342900" algn="just">
              <a:buFont typeface="+mj-lt"/>
              <a:buAutoNum type="arabicPeriod"/>
            </a:pPr>
            <a:r>
              <a:rPr lang="es-MX" sz="2400" b="1" dirty="0" smtClean="0">
                <a:ln>
                  <a:solidFill>
                    <a:srgbClr val="FFC000"/>
                  </a:solidFill>
                </a:ln>
                <a:solidFill>
                  <a:schemeClr val="accent1">
                    <a:lumMod val="75000"/>
                  </a:schemeClr>
                </a:solidFill>
                <a:latin typeface="Kristen ITC" pitchFamily="66" charset="0"/>
                <a:hlinkClick r:id="" action="ppaction://customshow?id=0"/>
              </a:rPr>
              <a:t>Torreón</a:t>
            </a:r>
            <a:endParaRPr lang="es-MX" sz="2400" b="1" dirty="0" smtClean="0">
              <a:ln>
                <a:solidFill>
                  <a:srgbClr val="FFC000"/>
                </a:solidFill>
              </a:ln>
              <a:solidFill>
                <a:schemeClr val="accent1">
                  <a:lumMod val="75000"/>
                </a:schemeClr>
              </a:solidFill>
              <a:latin typeface="Kristen ITC" pitchFamily="66" charset="0"/>
            </a:endParaRPr>
          </a:p>
          <a:p>
            <a:pPr marL="800100" lvl="1" indent="-342900" algn="just">
              <a:buFont typeface="+mj-lt"/>
              <a:buAutoNum type="arabicPeriod"/>
            </a:pPr>
            <a:r>
              <a:rPr lang="es-MX" sz="2400" b="1" dirty="0" smtClean="0">
                <a:ln>
                  <a:solidFill>
                    <a:srgbClr val="FFC000"/>
                  </a:solidFill>
                </a:ln>
                <a:solidFill>
                  <a:schemeClr val="accent1">
                    <a:lumMod val="75000"/>
                  </a:schemeClr>
                </a:solidFill>
                <a:latin typeface="Kristen ITC" pitchFamily="66" charset="0"/>
              </a:rPr>
              <a:t>Matamoros</a:t>
            </a:r>
          </a:p>
          <a:p>
            <a:pPr marL="800100" lvl="1" indent="-342900" algn="just">
              <a:buFont typeface="+mj-lt"/>
              <a:buAutoNum type="arabicPeriod"/>
            </a:pPr>
            <a:r>
              <a:rPr lang="es-MX" sz="2400" b="1" dirty="0" smtClean="0">
                <a:ln>
                  <a:solidFill>
                    <a:srgbClr val="FFC000"/>
                  </a:solidFill>
                </a:ln>
                <a:solidFill>
                  <a:schemeClr val="accent1">
                    <a:lumMod val="75000"/>
                  </a:schemeClr>
                </a:solidFill>
                <a:latin typeface="Kristen ITC" pitchFamily="66" charset="0"/>
              </a:rPr>
              <a:t>San Pedro de Las Colonias</a:t>
            </a:r>
          </a:p>
          <a:p>
            <a:pPr marL="800100" lvl="1" indent="-342900" algn="just">
              <a:buFont typeface="+mj-lt"/>
              <a:buAutoNum type="arabicPeriod"/>
            </a:pPr>
            <a:r>
              <a:rPr lang="es-MX" sz="2400" b="1" dirty="0" smtClean="0">
                <a:ln>
                  <a:solidFill>
                    <a:srgbClr val="FFC000"/>
                  </a:solidFill>
                </a:ln>
                <a:solidFill>
                  <a:schemeClr val="accent1">
                    <a:lumMod val="75000"/>
                  </a:schemeClr>
                </a:solidFill>
                <a:latin typeface="Kristen ITC" pitchFamily="66" charset="0"/>
                <a:hlinkClick r:id="" action="ppaction://customshow?id=2"/>
              </a:rPr>
              <a:t>Francisco I. Madero</a:t>
            </a:r>
            <a:endParaRPr lang="es-MX" sz="2400" b="1" dirty="0" smtClean="0">
              <a:ln>
                <a:solidFill>
                  <a:srgbClr val="FFC000"/>
                </a:solidFill>
              </a:ln>
              <a:solidFill>
                <a:schemeClr val="accent1">
                  <a:lumMod val="75000"/>
                </a:schemeClr>
              </a:solidFill>
              <a:latin typeface="Kristen ITC" pitchFamily="66" charset="0"/>
            </a:endParaRPr>
          </a:p>
          <a:p>
            <a:pPr marL="800100" lvl="1" indent="-342900" algn="just">
              <a:buFont typeface="+mj-lt"/>
              <a:buAutoNum type="arabicPeriod"/>
            </a:pPr>
            <a:r>
              <a:rPr lang="es-MX" sz="2400" b="1" dirty="0" smtClean="0">
                <a:ln>
                  <a:solidFill>
                    <a:srgbClr val="FFC000"/>
                  </a:solidFill>
                </a:ln>
                <a:solidFill>
                  <a:schemeClr val="accent1">
                    <a:lumMod val="75000"/>
                  </a:schemeClr>
                </a:solidFill>
                <a:latin typeface="Kristen ITC" pitchFamily="66" charset="0"/>
                <a:hlinkClick r:id="" action="ppaction://customshow?id=1"/>
              </a:rPr>
              <a:t>Viesca</a:t>
            </a:r>
            <a:endParaRPr lang="es-MX" sz="2400" b="1" dirty="0" smtClean="0">
              <a:ln>
                <a:solidFill>
                  <a:srgbClr val="FFC000"/>
                </a:solidFill>
              </a:ln>
              <a:solidFill>
                <a:schemeClr val="accent1">
                  <a:lumMod val="75000"/>
                </a:schemeClr>
              </a:solidFill>
              <a:latin typeface="Kristen ITC" pitchFamily="66" charset="0"/>
            </a:endParaRPr>
          </a:p>
        </p:txBody>
      </p:sp>
      <p:sp>
        <p:nvSpPr>
          <p:cNvPr id="6" name="5 CuadroTexto"/>
          <p:cNvSpPr txBox="1"/>
          <p:nvPr/>
        </p:nvSpPr>
        <p:spPr>
          <a:xfrm>
            <a:off x="3563888" y="3054130"/>
            <a:ext cx="5580112" cy="584775"/>
          </a:xfrm>
          <a:prstGeom prst="rect">
            <a:avLst/>
          </a:prstGeom>
          <a:noFill/>
        </p:spPr>
        <p:txBody>
          <a:bodyPr wrap="square" rtlCol="0">
            <a:spAutoFit/>
          </a:bodyPr>
          <a:lstStyle/>
          <a:p>
            <a:pPr algn="ctr"/>
            <a:r>
              <a:rPr lang="es-MX" sz="1600" b="1" dirty="0" smtClean="0">
                <a:ln>
                  <a:solidFill>
                    <a:schemeClr val="accent3">
                      <a:lumMod val="75000"/>
                    </a:schemeClr>
                  </a:solidFill>
                </a:ln>
                <a:solidFill>
                  <a:schemeClr val="accent1">
                    <a:lumMod val="75000"/>
                  </a:schemeClr>
                </a:solidFill>
                <a:latin typeface="Kristen ITC" pitchFamily="66" charset="0"/>
              </a:rPr>
              <a:t>Haz </a:t>
            </a:r>
            <a:r>
              <a:rPr lang="es-MX" sz="1600" b="1" dirty="0" err="1" smtClean="0">
                <a:ln>
                  <a:solidFill>
                    <a:schemeClr val="accent3">
                      <a:lumMod val="75000"/>
                    </a:schemeClr>
                  </a:solidFill>
                </a:ln>
                <a:solidFill>
                  <a:schemeClr val="accent1">
                    <a:lumMod val="75000"/>
                  </a:schemeClr>
                </a:solidFill>
                <a:latin typeface="Kristen ITC" pitchFamily="66" charset="0"/>
              </a:rPr>
              <a:t>click</a:t>
            </a:r>
            <a:r>
              <a:rPr lang="es-MX" sz="1600" b="1" dirty="0" smtClean="0">
                <a:ln>
                  <a:solidFill>
                    <a:schemeClr val="accent3">
                      <a:lumMod val="75000"/>
                    </a:schemeClr>
                  </a:solidFill>
                </a:ln>
                <a:solidFill>
                  <a:schemeClr val="accent1">
                    <a:lumMod val="75000"/>
                  </a:schemeClr>
                </a:solidFill>
                <a:latin typeface="Kristen ITC" pitchFamily="66" charset="0"/>
              </a:rPr>
              <a:t> con el cursor en el municipio para ver sus características</a:t>
            </a:r>
            <a:endParaRPr lang="es-MX" sz="1600" b="1" dirty="0" smtClean="0">
              <a:ln>
                <a:solidFill>
                  <a:schemeClr val="accent3">
                    <a:lumMod val="75000"/>
                  </a:schemeClr>
                </a:solidFill>
              </a:ln>
              <a:solidFill>
                <a:schemeClr val="accent1">
                  <a:lumMod val="75000"/>
                </a:schemeClr>
              </a:solidFill>
              <a:latin typeface="Kristen ITC" pitchFamily="66" charset="0"/>
            </a:endParaRPr>
          </a:p>
        </p:txBody>
      </p:sp>
    </p:spTree>
    <p:extLst>
      <p:ext uri="{BB962C8B-B14F-4D97-AF65-F5344CB8AC3E}">
        <p14:creationId xmlns:p14="http://schemas.microsoft.com/office/powerpoint/2010/main" val="3705729316"/>
      </p:ext>
    </p:extLst>
  </p:cSld>
  <p:clrMapOvr>
    <a:masterClrMapping/>
  </p:clrMapOvr>
  <mc:AlternateContent xmlns:mc="http://schemas.openxmlformats.org/markup-compatibility/2006" xmlns:p14="http://schemas.microsoft.com/office/powerpoint/2010/main">
    <mc:Choice Requires="p14">
      <p:transition spd="slow" p14:dur="3000">
        <p14:vortex dir="r"/>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CuadroTexto"/>
          <p:cNvSpPr txBox="1"/>
          <p:nvPr/>
        </p:nvSpPr>
        <p:spPr>
          <a:xfrm>
            <a:off x="552827" y="487123"/>
            <a:ext cx="7992888" cy="646331"/>
          </a:xfrm>
          <a:prstGeom prst="rect">
            <a:avLst/>
          </a:prstGeom>
          <a:noFill/>
        </p:spPr>
        <p:txBody>
          <a:bodyPr wrap="square" rtlCol="0">
            <a:spAutoFit/>
          </a:bodyPr>
          <a:lstStyle/>
          <a:p>
            <a:pPr algn="ctr"/>
            <a:r>
              <a:rPr lang="es-MX" sz="3600" b="1" dirty="0" smtClean="0">
                <a:ln>
                  <a:solidFill>
                    <a:schemeClr val="accent3">
                      <a:lumMod val="75000"/>
                    </a:schemeClr>
                  </a:solidFill>
                </a:ln>
                <a:solidFill>
                  <a:schemeClr val="accent1">
                    <a:lumMod val="75000"/>
                  </a:schemeClr>
                </a:solidFill>
                <a:latin typeface="Kristen ITC" pitchFamily="66" charset="0"/>
              </a:rPr>
              <a:t>Torreón</a:t>
            </a:r>
          </a:p>
        </p:txBody>
      </p:sp>
      <p:pic>
        <p:nvPicPr>
          <p:cNvPr id="1028" name="Picture 4" descr="http://upload.wikimedia.org/wikipedia/commons/0/00/Escudo-torreon.jpg"/>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364089" y="1950447"/>
            <a:ext cx="3779912" cy="493032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t0.gstatic.com/images?q=tbn:ANd9GcSZ_tDooCO5FkvP1X5_UpkTTsVdc73uah8Lq98f0IYw9l6O93Xedul-u9HlBQ"/>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129537"/>
            <a:ext cx="4549271" cy="472846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7361069"/>
      </p:ext>
    </p:extLst>
  </p:cSld>
  <p:clrMapOvr>
    <a:masterClrMapping/>
  </p:clrMapOvr>
  <mc:AlternateContent xmlns:mc="http://schemas.openxmlformats.org/markup-compatibility/2006" xmlns:p14="http://schemas.microsoft.com/office/powerpoint/2010/main">
    <mc:Choice Requires="p14">
      <p:transition spd="slow" p14:dur="3000">
        <p14:vortex dir="r"/>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3140" t="22323" r="23724" b="11293"/>
          <a:stretch/>
        </p:blipFill>
        <p:spPr bwMode="auto">
          <a:xfrm>
            <a:off x="5292080" y="4166986"/>
            <a:ext cx="3705576" cy="2691013"/>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4 CuadroTexto"/>
          <p:cNvSpPr txBox="1"/>
          <p:nvPr/>
        </p:nvSpPr>
        <p:spPr>
          <a:xfrm>
            <a:off x="552827" y="487123"/>
            <a:ext cx="7992888" cy="646331"/>
          </a:xfrm>
          <a:prstGeom prst="rect">
            <a:avLst/>
          </a:prstGeom>
          <a:noFill/>
        </p:spPr>
        <p:txBody>
          <a:bodyPr wrap="square" rtlCol="0">
            <a:spAutoFit/>
          </a:bodyPr>
          <a:lstStyle/>
          <a:p>
            <a:pPr algn="ctr"/>
            <a:r>
              <a:rPr lang="es-MX" sz="3600" b="1" dirty="0" smtClean="0">
                <a:ln>
                  <a:solidFill>
                    <a:schemeClr val="accent3">
                      <a:lumMod val="75000"/>
                    </a:schemeClr>
                  </a:solidFill>
                </a:ln>
                <a:solidFill>
                  <a:schemeClr val="accent1">
                    <a:lumMod val="75000"/>
                  </a:schemeClr>
                </a:solidFill>
                <a:latin typeface="Kristen ITC" pitchFamily="66" charset="0"/>
              </a:rPr>
              <a:t>Medio geográfico</a:t>
            </a:r>
          </a:p>
        </p:txBody>
      </p:sp>
      <p:sp>
        <p:nvSpPr>
          <p:cNvPr id="6" name="5 CuadroTexto"/>
          <p:cNvSpPr txBox="1"/>
          <p:nvPr/>
        </p:nvSpPr>
        <p:spPr>
          <a:xfrm>
            <a:off x="323528" y="1306463"/>
            <a:ext cx="7992888" cy="923330"/>
          </a:xfrm>
          <a:prstGeom prst="rect">
            <a:avLst/>
          </a:prstGeom>
          <a:noFill/>
        </p:spPr>
        <p:txBody>
          <a:bodyPr wrap="square" rtlCol="0">
            <a:spAutoFit/>
          </a:bodyPr>
          <a:lstStyle/>
          <a:p>
            <a:pPr algn="just"/>
            <a:r>
              <a:rPr lang="es-MX" dirty="0">
                <a:solidFill>
                  <a:schemeClr val="accent1">
                    <a:lumMod val="75000"/>
                  </a:schemeClr>
                </a:solidFill>
                <a:latin typeface="Kristen ITC" pitchFamily="66" charset="0"/>
              </a:rPr>
              <a:t>Tiene una superficie de 1 947.7 kilómetros cuadrados, equivalente al 1.29% de la superficie total del estado de Coahuila. Limita al oriente con la ciudad de Matamoros, y al </a:t>
            </a:r>
            <a:r>
              <a:rPr lang="es-MX" dirty="0" err="1">
                <a:solidFill>
                  <a:schemeClr val="accent1">
                    <a:lumMod val="75000"/>
                  </a:schemeClr>
                </a:solidFill>
                <a:latin typeface="Kristen ITC" pitchFamily="66" charset="0"/>
              </a:rPr>
              <a:t>suereste</a:t>
            </a:r>
            <a:r>
              <a:rPr lang="es-MX" dirty="0">
                <a:solidFill>
                  <a:schemeClr val="accent1">
                    <a:lumMod val="75000"/>
                  </a:schemeClr>
                </a:solidFill>
                <a:latin typeface="Kristen ITC" pitchFamily="66" charset="0"/>
              </a:rPr>
              <a:t> con el estado de Durango</a:t>
            </a:r>
          </a:p>
        </p:txBody>
      </p:sp>
      <p:sp>
        <p:nvSpPr>
          <p:cNvPr id="7" name="6 CuadroTexto"/>
          <p:cNvSpPr txBox="1"/>
          <p:nvPr/>
        </p:nvSpPr>
        <p:spPr>
          <a:xfrm>
            <a:off x="782126" y="2385868"/>
            <a:ext cx="7992888" cy="646331"/>
          </a:xfrm>
          <a:prstGeom prst="rect">
            <a:avLst/>
          </a:prstGeom>
          <a:noFill/>
        </p:spPr>
        <p:txBody>
          <a:bodyPr wrap="square" rtlCol="0">
            <a:spAutoFit/>
          </a:bodyPr>
          <a:lstStyle/>
          <a:p>
            <a:pPr algn="ctr"/>
            <a:r>
              <a:rPr lang="es-MX" sz="3600" b="1" dirty="0" smtClean="0">
                <a:ln>
                  <a:solidFill>
                    <a:schemeClr val="accent3">
                      <a:lumMod val="75000"/>
                    </a:schemeClr>
                  </a:solidFill>
                </a:ln>
                <a:solidFill>
                  <a:schemeClr val="accent1">
                    <a:lumMod val="75000"/>
                  </a:schemeClr>
                </a:solidFill>
                <a:latin typeface="Kristen ITC" pitchFamily="66" charset="0"/>
              </a:rPr>
              <a:t>Hidrografía</a:t>
            </a:r>
          </a:p>
        </p:txBody>
      </p:sp>
      <p:sp>
        <p:nvSpPr>
          <p:cNvPr id="8" name="7 CuadroTexto"/>
          <p:cNvSpPr txBox="1"/>
          <p:nvPr/>
        </p:nvSpPr>
        <p:spPr>
          <a:xfrm>
            <a:off x="552827" y="3158949"/>
            <a:ext cx="7992888" cy="1200329"/>
          </a:xfrm>
          <a:prstGeom prst="rect">
            <a:avLst/>
          </a:prstGeom>
          <a:noFill/>
        </p:spPr>
        <p:txBody>
          <a:bodyPr wrap="square" rtlCol="0">
            <a:spAutoFit/>
          </a:bodyPr>
          <a:lstStyle/>
          <a:p>
            <a:pPr algn="just"/>
            <a:r>
              <a:rPr lang="es-MX" dirty="0">
                <a:solidFill>
                  <a:schemeClr val="accent1">
                    <a:lumMod val="75000"/>
                  </a:schemeClr>
                </a:solidFill>
                <a:latin typeface="Kristen ITC" pitchFamily="66" charset="0"/>
              </a:rPr>
              <a:t>Al sur se encuentra el río </a:t>
            </a:r>
            <a:r>
              <a:rPr lang="es-MX" dirty="0" err="1">
                <a:solidFill>
                  <a:schemeClr val="accent1">
                    <a:lumMod val="75000"/>
                  </a:schemeClr>
                </a:solidFill>
                <a:latin typeface="Kristen ITC" pitchFamily="66" charset="0"/>
              </a:rPr>
              <a:t>Aguanaval</a:t>
            </a:r>
            <a:r>
              <a:rPr lang="es-MX" dirty="0">
                <a:solidFill>
                  <a:schemeClr val="accent1">
                    <a:lumMod val="75000"/>
                  </a:schemeClr>
                </a:solidFill>
                <a:latin typeface="Kristen ITC" pitchFamily="66" charset="0"/>
              </a:rPr>
              <a:t> y al norte y oeste el río Nazas, ambos desembocando en diversas lagunas. El caudal de estos ríos sólo llega a esta ciudad en temporada de lluvias y es utilizado para la irrigación de plantaciones.</a:t>
            </a:r>
          </a:p>
        </p:txBody>
      </p:sp>
    </p:spTree>
    <p:extLst>
      <p:ext uri="{BB962C8B-B14F-4D97-AF65-F5344CB8AC3E}">
        <p14:creationId xmlns:p14="http://schemas.microsoft.com/office/powerpoint/2010/main" val="300767917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Transmisión de listas">
  <a:themeElements>
    <a:clrScheme name="Transmisión de listas">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Transmisión de listas">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ransmisión de listas">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645</TotalTime>
  <Words>1589</Words>
  <Application>Microsoft Office PowerPoint</Application>
  <PresentationFormat>Presentación en pantalla (4:3)</PresentationFormat>
  <Paragraphs>225</Paragraphs>
  <Slides>28</Slides>
  <Notes>0</Notes>
  <HiddenSlides>0</HiddenSlides>
  <MMClips>0</MMClips>
  <ScaleCrop>false</ScaleCrop>
  <HeadingPairs>
    <vt:vector size="6" baseType="variant">
      <vt:variant>
        <vt:lpstr>Tema</vt:lpstr>
      </vt:variant>
      <vt:variant>
        <vt:i4>1</vt:i4>
      </vt:variant>
      <vt:variant>
        <vt:lpstr>Títulos de diapositiva</vt:lpstr>
      </vt:variant>
      <vt:variant>
        <vt:i4>28</vt:i4>
      </vt:variant>
      <vt:variant>
        <vt:lpstr>Presentaciones personalizadas</vt:lpstr>
      </vt:variant>
      <vt:variant>
        <vt:i4>3</vt:i4>
      </vt:variant>
    </vt:vector>
  </HeadingPairs>
  <TitlesOfParts>
    <vt:vector size="32" baseType="lpstr">
      <vt:lpstr>Transmisión de listas</vt:lpstr>
      <vt:lpstr>Presentación de PowerPoint</vt:lpstr>
      <vt:lpstr>Región Laguna</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Francisco I Madero</vt:lpstr>
      <vt:lpstr>Presentación de PowerPoint</vt:lpstr>
      <vt:lpstr>Presentación de PowerPoint</vt:lpstr>
      <vt:lpstr>Presentación de PowerPoint</vt:lpstr>
      <vt:lpstr>Industria empresas en la rama de la manufactura de productos textiles, de madera, prendas de vestir, metálicos y elaboración de productos alimenticios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Torreón</vt:lpstr>
      <vt:lpstr>Viesca</vt:lpstr>
      <vt:lpstr>Presentación personalizada 1</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Región Laguna</dc:title>
  <dc:creator>Rolas Moon</dc:creator>
  <cp:lastModifiedBy>Rolas Moon</cp:lastModifiedBy>
  <cp:revision>39</cp:revision>
  <dcterms:created xsi:type="dcterms:W3CDTF">2012-02-09T15:00:02Z</dcterms:created>
  <dcterms:modified xsi:type="dcterms:W3CDTF">2012-04-05T03:22:56Z</dcterms:modified>
</cp:coreProperties>
</file>